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42" r:id="rId5"/>
    <p:sldId id="337" r:id="rId6"/>
    <p:sldId id="340" r:id="rId7"/>
    <p:sldId id="339" r:id="rId8"/>
    <p:sldId id="313" r:id="rId9"/>
    <p:sldId id="322" r:id="rId10"/>
    <p:sldId id="323" r:id="rId11"/>
    <p:sldId id="344" r:id="rId12"/>
    <p:sldId id="314" r:id="rId13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Campbell, Anne" initials="CA" lastIdx="151" clrIdx="0">
    <p:extLst/>
  </p:cmAuthor>
  <p:cmAuthor id="4" name="aborek" initials="AB" lastIdx="1" clrIdx="1">
    <p:extLst/>
  </p:cmAuthor>
  <p:cmAuthor id="5" name="Sarah Tonkin-Crine" initials="ST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81620" autoAdjust="0"/>
  </p:normalViewPr>
  <p:slideViewPr>
    <p:cSldViewPr>
      <p:cViewPr varScale="1">
        <p:scale>
          <a:sx n="90" d="100"/>
          <a:sy n="90" d="100"/>
        </p:scale>
        <p:origin x="19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A257B-93A0-43C6-A779-DB8EFDE7C9F6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5A9BC-BF81-4B6A-8CFF-BF11C2324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5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84378-FD77-4BBE-96AE-68DD6A460EA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8311-D065-4984-95A1-B53211C3B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prescribing.net/practic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fingertips.phe.org.uk/profile/amr-local-indicators/data#page/0/gid/1938133070/pat/152/par/E38000001/ati/7/are/B83620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82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41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GB" sz="1200" b="0" dirty="0">
                <a:solidFill>
                  <a:srgbClr val="C00000"/>
                </a:solidFill>
              </a:rPr>
              <a:t>The left</a:t>
            </a:r>
            <a:r>
              <a:rPr lang="en-GB" sz="1200" b="0" baseline="0" dirty="0">
                <a:solidFill>
                  <a:srgbClr val="C00000"/>
                </a:solidFill>
              </a:rPr>
              <a:t> graph is from the </a:t>
            </a:r>
            <a:r>
              <a:rPr lang="en-GB" sz="1200" b="1" dirty="0" err="1">
                <a:solidFill>
                  <a:srgbClr val="C00000"/>
                </a:solidFill>
              </a:rPr>
              <a:t>OpenPrescribing</a:t>
            </a:r>
            <a:r>
              <a:rPr lang="en-GB" sz="1200" b="1" dirty="0">
                <a:solidFill>
                  <a:srgbClr val="C00000"/>
                </a:solidFill>
              </a:rPr>
              <a:t> </a:t>
            </a:r>
            <a:r>
              <a:rPr lang="en-GB" sz="1200" dirty="0"/>
              <a:t>website which shows antibiotic prescribing rates in your practice over time.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Find your practice here: </a:t>
            </a:r>
            <a:r>
              <a:rPr lang="en-GB" sz="1200" dirty="0">
                <a:hlinkClick r:id="rId3"/>
              </a:rPr>
              <a:t>https://openprescribing.net/practice/</a:t>
            </a:r>
            <a:r>
              <a:rPr lang="en-GB" sz="1200" dirty="0"/>
              <a:t>. 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Then select ‘Antimicrobial Stewardship’ measures. </a:t>
            </a:r>
          </a:p>
          <a:p>
            <a:pPr marL="0" indent="0">
              <a:buFont typeface="+mj-lt"/>
              <a:buNone/>
            </a:pPr>
            <a:endParaRPr lang="en-GB" sz="1200" b="0" dirty="0">
              <a:solidFill>
                <a:schemeClr val="tx1"/>
              </a:solidFill>
            </a:endParaRPr>
          </a:p>
          <a:p>
            <a:pPr marL="0" indent="0">
              <a:buFont typeface="+mj-lt"/>
              <a:buNone/>
            </a:pPr>
            <a:r>
              <a:rPr lang="en-GB" sz="1200" b="0" dirty="0">
                <a:solidFill>
                  <a:srgbClr val="C00000"/>
                </a:solidFill>
              </a:rPr>
              <a:t>The</a:t>
            </a:r>
            <a:r>
              <a:rPr lang="en-GB" sz="1200" b="0" baseline="0" dirty="0">
                <a:solidFill>
                  <a:srgbClr val="C00000"/>
                </a:solidFill>
              </a:rPr>
              <a:t> right graph is from the </a:t>
            </a:r>
            <a:r>
              <a:rPr lang="en-GB" sz="1200" b="1" dirty="0">
                <a:solidFill>
                  <a:srgbClr val="C00000"/>
                </a:solidFill>
              </a:rPr>
              <a:t>Fingertips</a:t>
            </a:r>
            <a:r>
              <a:rPr lang="en-GB" sz="1200" dirty="0"/>
              <a:t> website which shows how your practice’s antibiotic prescribing compares nationally in the latest quarter.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Go to: </a:t>
            </a:r>
            <a:r>
              <a:rPr lang="en-GB" sz="1200" dirty="0">
                <a:hlinkClick r:id="rId4"/>
              </a:rPr>
              <a:t>https://fingertips.phe.org.uk/profile/amr-local-indicators/data#page/0/gid/1938133070/pat/152/par/E38000001/ati/7/are/B83620</a:t>
            </a:r>
            <a:r>
              <a:rPr lang="en-GB" sz="1200" dirty="0"/>
              <a:t>. 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Select ‘Antibiotic Prescribing’ in the top bar. 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Then in ‘Area type’ select ‘GP’; in ‘Areas grouped by‘ select ‘CCGs (2018/19)’; in ‘CCGs (2018/19)’ select your CCG.</a:t>
            </a:r>
          </a:p>
          <a:p>
            <a:pPr marL="0" indent="0">
              <a:buFont typeface="+mj-lt"/>
              <a:buNone/>
            </a:pPr>
            <a:r>
              <a:rPr lang="en-GB" sz="1200" dirty="0"/>
              <a:t>Your practice should be listed in the data table below. You can order practices alphabetically or in order of prescribing rates.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F8311-D065-4984-95A1-B53211C3BB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76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ACTIONS for Antibiotic Champion</a:t>
            </a:r>
          </a:p>
          <a:p>
            <a:endParaRPr lang="en-GB" b="1" u="sng" baseline="0" dirty="0"/>
          </a:p>
          <a:p>
            <a:r>
              <a:rPr lang="en-GB" b="0" baseline="0" dirty="0"/>
              <a:t>1. Provide all prescribers with a copy of the </a:t>
            </a:r>
            <a:r>
              <a:rPr lang="en-GB" b="1" baseline="0" dirty="0"/>
              <a:t>“Top tips for discussing antibiotics” </a:t>
            </a:r>
            <a:r>
              <a:rPr lang="en-GB" b="0" baseline="0" dirty="0"/>
              <a:t>handout.</a:t>
            </a:r>
          </a:p>
          <a:p>
            <a:r>
              <a:rPr lang="en-GB" dirty="0"/>
              <a:t>2. Encourage prescribers to read more examples of things to say to patients provided on </a:t>
            </a:r>
            <a:r>
              <a:rPr lang="en-GB" b="1" u="sng" dirty="0"/>
              <a:t>www.antibioticoptimisation.web.ox.a.cuk </a:t>
            </a:r>
            <a:r>
              <a:rPr lang="en-GB" b="1" u="sng" baseline="0" dirty="0"/>
              <a:t>  </a:t>
            </a:r>
            <a:endParaRPr lang="en-GB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17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ACTIONS for Antibiotic Champion</a:t>
            </a:r>
            <a:endParaRPr lang="en-GB" b="1" u="sng" baseline="0" dirty="0"/>
          </a:p>
          <a:p>
            <a:endParaRPr lang="en-GB" b="1" u="sng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Ensure that copies of patient leaflets and booklets are available in all consulting rooms.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upload the leaflets on your clinical system (instructions are available on the TARGET toolkit) or save the pdfs on computer desktops.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084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ACTIONS for Antibiotic Champion</a:t>
            </a:r>
          </a:p>
          <a:p>
            <a:endParaRPr lang="en-GB" b="1" u="sng" dirty="0"/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Ensure all staff using the analyser are trained in using it and have the required competencies (as advised by the Abbott team).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Print a </a:t>
            </a:r>
            <a:r>
              <a:rPr lang="en-GB" b="1" dirty="0"/>
              <a:t>SUMMARY SHEET FOR INTERPRETING CRP TEST RESULTS</a:t>
            </a:r>
            <a:r>
              <a:rPr lang="en-GB" b="1" baseline="0" dirty="0">
                <a:solidFill>
                  <a:schemeClr val="tx1"/>
                </a:solidFill>
              </a:rPr>
              <a:t> </a:t>
            </a:r>
            <a:r>
              <a:rPr lang="en-GB" baseline="0" dirty="0">
                <a:solidFill>
                  <a:schemeClr val="tx1"/>
                </a:solidFill>
              </a:rPr>
              <a:t>(on the website) and </a:t>
            </a:r>
            <a:r>
              <a:rPr lang="en-GB" dirty="0"/>
              <a:t>display it in suitable places (e.g., near the </a:t>
            </a:r>
            <a:r>
              <a:rPr lang="en-GB" dirty="0" err="1"/>
              <a:t>Afinion</a:t>
            </a:r>
            <a:r>
              <a:rPr lang="en-GB" dirty="0"/>
              <a:t> analyser, in consultation rooms).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Ensure all prescribers complete the </a:t>
            </a:r>
            <a:r>
              <a:rPr lang="en-GB" b="1" dirty="0"/>
              <a:t>TRAINING</a:t>
            </a:r>
            <a:r>
              <a:rPr lang="en-GB" b="1" baseline="0" dirty="0"/>
              <a:t> TASK</a:t>
            </a:r>
            <a:r>
              <a:rPr lang="en-GB" baseline="0" dirty="0"/>
              <a:t>:</a:t>
            </a:r>
            <a:r>
              <a:rPr lang="en-GB" dirty="0"/>
              <a:t> use each type of the test on 5 patients presenting with RTIs and record the results of the </a:t>
            </a:r>
            <a:r>
              <a:rPr lang="en-GB" dirty="0" err="1"/>
              <a:t>Afinion</a:t>
            </a:r>
            <a:r>
              <a:rPr lang="en-GB" dirty="0"/>
              <a:t> test on the </a:t>
            </a:r>
            <a:r>
              <a:rPr lang="en-GB" b="1" dirty="0"/>
              <a:t>SHEET</a:t>
            </a:r>
            <a:r>
              <a:rPr lang="en-GB" b="1" baseline="0" dirty="0"/>
              <a:t> FOR RECORDING CRP TEST RESULTS </a:t>
            </a:r>
            <a:r>
              <a:rPr lang="en-GB" dirty="0"/>
              <a:t>- print it and display it next to the </a:t>
            </a:r>
            <a:r>
              <a:rPr lang="en-GB" dirty="0" err="1"/>
              <a:t>Afinion</a:t>
            </a:r>
            <a:r>
              <a:rPr lang="en-GB" dirty="0"/>
              <a:t> analyser.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Set a procedure for, and ensure that, the </a:t>
            </a:r>
            <a:r>
              <a:rPr lang="en-GB" dirty="0" err="1"/>
              <a:t>Afinion</a:t>
            </a:r>
            <a:r>
              <a:rPr lang="en-GB" dirty="0"/>
              <a:t> analyser is switched on and set up every day (see online training videos (modules 2 and 3)).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Ensure that the quality control tests on the </a:t>
            </a:r>
            <a:r>
              <a:rPr lang="en-GB" dirty="0" err="1"/>
              <a:t>Afinion</a:t>
            </a:r>
            <a:r>
              <a:rPr lang="en-GB" dirty="0"/>
              <a:t> analyser are conducted as advised by the Abbott team.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7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2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ACTIONS for</a:t>
            </a:r>
            <a:r>
              <a:rPr lang="en-GB" b="1" u="sng" baseline="0" dirty="0"/>
              <a:t> Antibiotic Champion</a:t>
            </a:r>
          </a:p>
          <a:p>
            <a:endParaRPr lang="en-GB" b="1" u="sng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Ensure printed copies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the </a:t>
            </a: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REMINDER SHEET FOR BACK-UP/DELAYED ANTIBIOTIC PRESCRIPTIONS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in all consulting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rooms.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Ensure codes for back-up/delayed antibiotic prescriptions are set-up and available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the clinical system.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Encourage prescribers to code back-up/delayed prescriptions and tick the relevant section on TYI leaflets for patients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5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/>
              <a:t>ACTION</a:t>
            </a:r>
            <a:r>
              <a:rPr lang="en-GB" b="1" u="sng" baseline="0" dirty="0"/>
              <a:t> for Antibiotic Champion</a:t>
            </a:r>
          </a:p>
          <a:p>
            <a:endParaRPr lang="en-GB" b="1" u="sng" baseline="0" dirty="0"/>
          </a:p>
          <a:p>
            <a:r>
              <a:rPr lang="en-GB" baseline="0" dirty="0"/>
              <a:t>1. Arrange a meeting to review the use of the three strategies in </a:t>
            </a:r>
            <a:r>
              <a:rPr lang="en-GB" baseline="0" dirty="0" smtClean="0"/>
              <a:t>2-3 </a:t>
            </a:r>
            <a:r>
              <a:rPr lang="en-GB" baseline="0" dirty="0"/>
              <a:t>months.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59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5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4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1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4F04-65FB-42FC-A7D3-CCD56BEC628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5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ntibioticoptimisation.web.ox.ac.uk/using-delayed-prescrib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antibioticoptimisation.web.ox.ac.uk/using-delayed-prescrib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ntibioticoptimisation.web.ox.ac.uk/using-afinion-crp-tests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files/summarysheetforrecordingcrpresults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using-delayed-prescrib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64" y="99805"/>
            <a:ext cx="8229600" cy="736907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/>
              <a:t>Guidance for Short Practice Meeting</a:t>
            </a:r>
            <a:endParaRPr lang="en-GB" sz="2600" b="1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7776864" cy="5832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800" dirty="0"/>
              <a:t>The aim of this slide deck is to help Antibiotic Champions (or whomever leads antimicrobial stewardship at your practice) facilitate a practice meeting to promote the use of the three effective strategies to reduce antibiotic use.</a:t>
            </a:r>
          </a:p>
          <a:p>
            <a:r>
              <a:rPr lang="en-GB" sz="1800" dirty="0"/>
              <a:t>The 8 slides contain a summary of information on the three strategies: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1800" dirty="0"/>
              <a:t>Discussing antibiotics &amp; using patient leaflets interactively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1800" dirty="0"/>
              <a:t>Point-of-care CRP testing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1800" dirty="0"/>
              <a:t>Using back-up/delayed prescriptions</a:t>
            </a:r>
          </a:p>
          <a:p>
            <a:r>
              <a:rPr lang="en-GB" sz="1800" dirty="0"/>
              <a:t>Suggestions for use: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this slide deck 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</a:t>
            </a:r>
            <a:r>
              <a:rPr lang="en-GB" sz="1800" dirty="0">
                <a:hlinkClick r:id="rId3"/>
              </a:rPr>
              <a:t>https://antibioticoptimisation.web.ox.ac.uk/</a:t>
            </a:r>
            <a:endParaRPr lang="en-GB" sz="1800" dirty="0"/>
          </a:p>
          <a:p>
            <a:pPr lvl="1">
              <a:buFontTx/>
              <a:buChar char="-"/>
            </a:pPr>
            <a:r>
              <a:rPr lang="en-GB" sz="1800" dirty="0"/>
              <a:t>Insert data on antibiotic prescribing rates in your practice on slide 3 if needed</a:t>
            </a:r>
          </a:p>
          <a:p>
            <a:pPr lvl="1">
              <a:buFontTx/>
              <a:buChar char="-"/>
            </a:pPr>
            <a:r>
              <a:rPr lang="en-GB" sz="1800" dirty="0"/>
              <a:t>Read the notes on each slide as these contain detailed actions to help promote each strategy</a:t>
            </a:r>
          </a:p>
          <a:p>
            <a:pPr lvl="1">
              <a:buFontTx/>
              <a:buChar char="-"/>
            </a:pPr>
            <a:r>
              <a:rPr lang="en-GB" sz="1800" dirty="0"/>
              <a:t>Email the slides to all practice staff after the meeting &amp; discuss them with those who couldn’t attend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3960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16" y="2325652"/>
            <a:ext cx="8760279" cy="3607887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  <a:t>Objectives</a:t>
            </a:r>
            <a:b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cap="none" dirty="0">
                <a:solidFill>
                  <a:prstClr val="black"/>
                </a:solidFill>
                <a:ea typeface="+mn-ea"/>
                <a:cs typeface="+mn-cs"/>
              </a:rPr>
              <a:t>Introduce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 the 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  <a:hlinkClick r:id="rId3"/>
              </a:rPr>
              <a:t>Antibiotic Optimisation 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online resources </a:t>
            </a:r>
            <a:r>
              <a:rPr lang="en-GB" sz="1300" b="0" cap="none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GB" sz="1300" b="0" dirty="0">
                <a:latin typeface="+mn-lt"/>
                <a:hlinkClick r:id="rId3"/>
              </a:rPr>
              <a:t>https://antibioticoptimisation.web.ox.ac.uk/</a:t>
            </a:r>
            <a:r>
              <a:rPr lang="en-GB" sz="1300" b="0" dirty="0">
                <a:latin typeface="+mn-lt"/>
              </a:rPr>
              <a:t>)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cap="none" dirty="0">
                <a:solidFill>
                  <a:prstClr val="black"/>
                </a:solidFill>
                <a:ea typeface="+mn-ea"/>
                <a:cs typeface="+mn-cs"/>
              </a:rPr>
              <a:t>Introduce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 three strategies to optimise antibiotic use:</a:t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1. Tips on discussing antibiotics and using patient leaflet interactively</a:t>
            </a:r>
            <a:b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2. Using point-of-care C-Reactive Protein (POC CRP) tests</a:t>
            </a:r>
            <a:b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3. Using back-up/delayed antibiotic prescriptions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cap="none" dirty="0">
                <a:solidFill>
                  <a:prstClr val="black"/>
                </a:solidFill>
                <a:ea typeface="+mn-ea"/>
                <a:cs typeface="+mn-cs"/>
              </a:rPr>
              <a:t>Discuss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 the strategies </a:t>
            </a:r>
            <a:r>
              <a:rPr lang="en-GB" sz="2000" cap="none" dirty="0">
                <a:solidFill>
                  <a:prstClr val="black"/>
                </a:solidFill>
                <a:ea typeface="+mn-ea"/>
                <a:cs typeface="+mn-cs"/>
              </a:rPr>
              <a:t>and agree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GB" sz="2000" b="0" cap="none" dirty="0">
                <a:ea typeface="+mn-ea"/>
                <a:cs typeface="+mn-cs"/>
              </a:rPr>
              <a:t>how you are going to </a:t>
            </a: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>use them in this practice</a:t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05" y="1529805"/>
            <a:ext cx="7772400" cy="780107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Practice meeting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94" y="6048673"/>
            <a:ext cx="1550947" cy="7110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111" y="6165303"/>
            <a:ext cx="1707921" cy="590787"/>
          </a:xfrm>
          <a:prstGeom prst="rect">
            <a:avLst/>
          </a:prstGeom>
        </p:spPr>
      </p:pic>
      <p:pic>
        <p:nvPicPr>
          <p:cNvPr id="14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802" y="6064721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00392" y="638132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V1 Oct 2019</a:t>
            </a:r>
          </a:p>
        </p:txBody>
      </p:sp>
    </p:spTree>
    <p:extLst>
      <p:ext uri="{BB962C8B-B14F-4D97-AF65-F5344CB8AC3E}">
        <p14:creationId xmlns:p14="http://schemas.microsoft.com/office/powerpoint/2010/main" val="230583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434050"/>
            <a:ext cx="8229600" cy="667630"/>
          </a:xfrm>
        </p:spPr>
        <p:txBody>
          <a:bodyPr>
            <a:normAutofit fontScale="90000"/>
          </a:bodyPr>
          <a:lstStyle/>
          <a:p>
            <a:pPr algn="l"/>
            <a:r>
              <a:rPr lang="en-GB" sz="2900" b="1" dirty="0"/>
              <a:t>Why use strategies to optimise antibiotic use? </a:t>
            </a:r>
            <a:r>
              <a:rPr lang="en-GB" sz="2600" b="1" dirty="0"/>
              <a:t/>
            </a:r>
            <a:br>
              <a:rPr lang="en-GB" sz="2600" b="1" dirty="0"/>
            </a:br>
            <a:endParaRPr lang="en-GB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28" y="1115616"/>
            <a:ext cx="8836421" cy="5553744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1600" dirty="0"/>
              <a:t> </a:t>
            </a:r>
          </a:p>
          <a:p>
            <a:pPr marL="57150" indent="0">
              <a:buNone/>
            </a:pPr>
            <a:endParaRPr lang="en-GB" sz="2400" dirty="0"/>
          </a:p>
          <a:p>
            <a:pPr lvl="1"/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85" y="2420887"/>
            <a:ext cx="4164390" cy="32656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8592" y="3023784"/>
            <a:ext cx="4596764" cy="21334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9224186" y="794482"/>
            <a:ext cx="2310752" cy="17543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 TO CHAMPION: Replace these graphs with graphs for your practice – see in Comments below how to access the data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102" y="1671645"/>
            <a:ext cx="356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Volume of antibiotics over time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84308" y="1671645"/>
            <a:ext cx="4574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Compared nationally &amp; to other practices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668344" y="4090488"/>
            <a:ext cx="864096" cy="1596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50462" y="5686553"/>
            <a:ext cx="2435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Darker colour = higher quintile of antibiotic prescribing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840" y="989247"/>
            <a:ext cx="59860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/>
              <a:t>Antibiotic prescribing in this practice</a:t>
            </a:r>
          </a:p>
        </p:txBody>
      </p:sp>
    </p:spTree>
    <p:extLst>
      <p:ext uri="{BB962C8B-B14F-4D97-AF65-F5344CB8AC3E}">
        <p14:creationId xmlns:p14="http://schemas.microsoft.com/office/powerpoint/2010/main" val="137686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6630883-D7E3-4CF6-943C-15F8B9FA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57" y="1862279"/>
            <a:ext cx="7072022" cy="502264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032" y="949363"/>
            <a:ext cx="7640647" cy="95594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sz="1800" b="1" dirty="0"/>
              <a:t>Why? </a:t>
            </a:r>
            <a:r>
              <a:rPr lang="en-GB" sz="1800" dirty="0"/>
              <a:t>Increase patient satisfaction &amp; understanding of prescribing decisions; </a:t>
            </a:r>
            <a:br>
              <a:rPr lang="en-GB" sz="1800" dirty="0"/>
            </a:br>
            <a:r>
              <a:rPr lang="en-GB" sz="1800" dirty="0"/>
              <a:t>reduce consultations; reduce antibiotic prescribing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How? </a:t>
            </a:r>
            <a:r>
              <a:rPr lang="en-GB" sz="1800" dirty="0"/>
              <a:t>Key elements of effective consultations (CHESTSSS)</a:t>
            </a: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1520" y="107265"/>
            <a:ext cx="8435280" cy="955948"/>
          </a:xfrm>
        </p:spPr>
        <p:txBody>
          <a:bodyPr>
            <a:noAutofit/>
          </a:bodyPr>
          <a:lstStyle/>
          <a:p>
            <a:pPr algn="l"/>
            <a:r>
              <a:rPr lang="en-GB" sz="2600" b="1" dirty="0"/>
              <a:t>Strategy 1a – Finding the right words to discuss antibiotics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2346" y="3981153"/>
            <a:ext cx="1592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12346" y="3645024"/>
            <a:ext cx="159253" cy="2773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40404" y="4743161"/>
            <a:ext cx="1592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Curved Right Arrow 20"/>
          <p:cNvSpPr/>
          <p:nvPr/>
        </p:nvSpPr>
        <p:spPr>
          <a:xfrm>
            <a:off x="382888" y="4296291"/>
            <a:ext cx="653101" cy="1934849"/>
          </a:xfrm>
          <a:prstGeom prst="curv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928304" y="4072284"/>
            <a:ext cx="463067" cy="463067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928305" y="4475075"/>
            <a:ext cx="463067" cy="463067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903368" y="4950415"/>
            <a:ext cx="463067" cy="463067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2305268" y="3727498"/>
            <a:ext cx="2232248" cy="2031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NOTE TO CHAMPION: You may want to highlight examples for timeline, shortcoming and self-care.  If not, then delete the stars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0100" y="1514427"/>
            <a:ext cx="1368152" cy="107721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Read more on </a:t>
            </a:r>
            <a:r>
              <a:rPr lang="en-GB" sz="1600" dirty="0">
                <a:hlinkClick r:id="rId4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147671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1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600" b="1" dirty="0"/>
              <a:t>Strategy 1b – Discussing a leaflet </a:t>
            </a:r>
            <a:r>
              <a:rPr lang="en-GB" sz="2600" b="1" u="sng" dirty="0">
                <a:solidFill>
                  <a:srgbClr val="FF0000"/>
                </a:solidFill>
              </a:rPr>
              <a:t>interactively</a:t>
            </a:r>
            <a:r>
              <a:rPr lang="en-GB" sz="2600" b="1" dirty="0"/>
              <a:t> in your consultations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446238"/>
            <a:ext cx="8363272" cy="486308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800" b="1" dirty="0"/>
              <a:t>WHY? </a:t>
            </a:r>
            <a:r>
              <a:rPr lang="en-GB" sz="1800" dirty="0"/>
              <a:t>Address patient concerns; empower patients to self-manage; maintain patient satisfaction; standardise advice given by different prescribers; provides additional support to verbal advice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HOW? </a:t>
            </a:r>
            <a:r>
              <a:rPr lang="en-GB" sz="1800" dirty="0"/>
              <a:t>Discuss throughout consultation &amp; personalise by drawing attention to parts relevant to the patient.</a:t>
            </a:r>
          </a:p>
          <a:p>
            <a:endParaRPr lang="en-GB" sz="2000" dirty="0"/>
          </a:p>
          <a:p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26" y="3573016"/>
            <a:ext cx="2016224" cy="13943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51632" y="5017479"/>
            <a:ext cx="236481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b="1" dirty="0"/>
              <a:t>Treating Your Infection</a:t>
            </a:r>
            <a:r>
              <a:rPr lang="en-GB" dirty="0"/>
              <a:t>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RTIs &amp; UTIs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24 languages &amp; pictorial version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2830" y="3314439"/>
            <a:ext cx="1168193" cy="16810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666430" y="5017479"/>
            <a:ext cx="2360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b="1" dirty="0"/>
              <a:t>When Should I Worry?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Children with RTIs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A6 booklet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164" y="3297408"/>
            <a:ext cx="1296144" cy="172007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5026629" y="5052085"/>
            <a:ext cx="1943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b="1" dirty="0"/>
              <a:t>Caring for Coughs </a:t>
            </a:r>
            <a:endParaRPr lang="en-GB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Adults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A6 booklet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3435" y="3264404"/>
            <a:ext cx="1184537" cy="17310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6943843" y="5003750"/>
            <a:ext cx="205349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b="1" dirty="0"/>
              <a:t>RTI </a:t>
            </a:r>
            <a:r>
              <a:rPr lang="en-GB" b="1" dirty="0" err="1"/>
              <a:t>Infosheets</a:t>
            </a:r>
            <a:endParaRPr lang="en-GB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Adults &amp; children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Infection-specific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96219" y="6198317"/>
            <a:ext cx="2867849" cy="58477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Download leaflets from </a:t>
            </a:r>
            <a:r>
              <a:rPr lang="en-GB" sz="1600" dirty="0">
                <a:hlinkClick r:id="rId7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51380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984"/>
            <a:ext cx="8229600" cy="612809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>
                <a:solidFill>
                  <a:prstClr val="black"/>
                </a:solidFill>
              </a:rPr>
              <a:t>Strategy 2 – Using POC CRP testing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66573"/>
            <a:ext cx="8434138" cy="1333838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GB" sz="1800" b="1" dirty="0">
                <a:solidFill>
                  <a:prstClr val="black"/>
                </a:solidFill>
              </a:rPr>
              <a:t>WHY? </a:t>
            </a:r>
            <a:r>
              <a:rPr lang="en-GB" sz="1800" dirty="0">
                <a:solidFill>
                  <a:prstClr val="black"/>
                </a:solidFill>
              </a:rPr>
              <a:t>Useful </a:t>
            </a:r>
            <a:r>
              <a:rPr lang="en-GB" sz="1800" u="sng" dirty="0">
                <a:solidFill>
                  <a:prstClr val="black"/>
                </a:solidFill>
              </a:rPr>
              <a:t>in cases of clinical uncertainty</a:t>
            </a:r>
            <a:r>
              <a:rPr lang="en-GB" sz="1800" dirty="0">
                <a:solidFill>
                  <a:prstClr val="black"/>
                </a:solidFill>
              </a:rPr>
              <a:t> to help differentiate a serious from self-limiting respiratory infection (NICE Guidelines (CG191)); evidence shows it safely reduces antibiotic prescribing; relatively quick &amp; easy; benchmarks your ‘gut feeling’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HOW? </a:t>
            </a:r>
            <a:r>
              <a:rPr lang="en-GB" sz="1800" dirty="0"/>
              <a:t>Two types of tests are available as part of the study, giving you more flexibility</a:t>
            </a:r>
          </a:p>
          <a:p>
            <a:pPr marL="0" indent="0">
              <a:spcBef>
                <a:spcPts val="600"/>
              </a:spcBef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112341"/>
              </p:ext>
            </p:extLst>
          </p:nvPr>
        </p:nvGraphicFramePr>
        <p:xfrm>
          <a:off x="647564" y="2492896"/>
          <a:ext cx="7848872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38">
                  <a:extLst>
                    <a:ext uri="{9D8B030D-6E8A-4147-A177-3AD203B41FA5}">
                      <a16:colId xmlns:a16="http://schemas.microsoft.com/office/drawing/2014/main" val="1268237036"/>
                    </a:ext>
                  </a:extLst>
                </a:gridCol>
                <a:gridCol w="3380209">
                  <a:extLst>
                    <a:ext uri="{9D8B030D-6E8A-4147-A177-3AD203B41FA5}">
                      <a16:colId xmlns:a16="http://schemas.microsoft.com/office/drawing/2014/main" val="943988698"/>
                    </a:ext>
                  </a:extLst>
                </a:gridCol>
                <a:gridCol w="3149525">
                  <a:extLst>
                    <a:ext uri="{9D8B030D-6E8A-4147-A177-3AD203B41FA5}">
                      <a16:colId xmlns:a16="http://schemas.microsoft.com/office/drawing/2014/main" val="3815139013"/>
                    </a:ext>
                  </a:extLst>
                </a:gridCol>
              </a:tblGrid>
              <a:tr h="350297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Afinion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 err="1"/>
                        <a:t>SureScreen</a:t>
                      </a:r>
                      <a:endParaRPr lang="en-GB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27178765"/>
                  </a:ext>
                </a:extLst>
              </a:tr>
              <a:tr h="86812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CRP reading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Numeric result </a:t>
                      </a:r>
                      <a:br>
                        <a:rPr lang="en-GB" sz="1700" dirty="0"/>
                      </a:br>
                      <a:r>
                        <a:rPr lang="en-GB" sz="1700" dirty="0"/>
                        <a:t>in range: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5  to over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Result as a line </a:t>
                      </a:r>
                      <a:br>
                        <a:rPr lang="en-GB" sz="1700" dirty="0"/>
                      </a:br>
                      <a:r>
                        <a:rPr lang="en-GB" sz="1700" dirty="0"/>
                        <a:t>for CRP levels over: </a:t>
                      </a:r>
                      <a:br>
                        <a:rPr lang="en-GB" sz="1700" dirty="0"/>
                      </a:br>
                      <a:r>
                        <a:rPr lang="en-GB" sz="1700" dirty="0"/>
                        <a:t>10, 40 or 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11014026"/>
                  </a:ext>
                </a:extLst>
              </a:tr>
              <a:tr h="60921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Time for the result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3-4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5 min</a:t>
                      </a:r>
                      <a:r>
                        <a:rPr lang="en-GB" sz="1700" baseline="0" dirty="0"/>
                        <a:t> (do not interpret the result after 8 minutes)</a:t>
                      </a:r>
                      <a:endParaRPr lang="en-GB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76707717"/>
                  </a:ext>
                </a:extLst>
              </a:tr>
              <a:tr h="177276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700" dirty="0"/>
                        <a:t>Practicalities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/>
                        <a:t>Cartridges</a:t>
                      </a:r>
                      <a:r>
                        <a:rPr lang="en-GB" sz="1700" baseline="0" dirty="0"/>
                        <a:t> need to be r</a:t>
                      </a:r>
                      <a:r>
                        <a:rPr lang="en-GB" sz="1700" dirty="0"/>
                        <a:t>emoved from the fridge at least 15 min before use</a:t>
                      </a:r>
                      <a:r>
                        <a:rPr lang="en-GB" sz="1700" baseline="0" dirty="0"/>
                        <a:t> or</a:t>
                      </a:r>
                      <a:r>
                        <a:rPr lang="en-GB" sz="1700" dirty="0"/>
                        <a:t> can be </a:t>
                      </a:r>
                      <a:r>
                        <a:rPr lang="en-GB" sz="1700" b="0" dirty="0"/>
                        <a:t>stored at room temp for 4 weeks.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700" b="0" dirty="0"/>
                        <a:t>They need to be used within 10 min after</a:t>
                      </a:r>
                      <a:r>
                        <a:rPr lang="en-GB" sz="1700" b="0" baseline="0" dirty="0"/>
                        <a:t> opening the foil pouch.</a:t>
                      </a:r>
                      <a:endParaRPr lang="en-GB" sz="17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/>
                        <a:t>Tests can be stored at room temp</a:t>
                      </a:r>
                      <a:r>
                        <a:rPr lang="en-GB" sz="1700" baseline="0" dirty="0"/>
                        <a:t> </a:t>
                      </a:r>
                      <a:r>
                        <a:rPr lang="en-GB" sz="1700" b="0" baseline="0" dirty="0"/>
                        <a:t>until expiration date printed on the pouch.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700" b="0" baseline="0" dirty="0"/>
                        <a:t>The test must remain in the sealed pouch until use. </a:t>
                      </a:r>
                      <a:r>
                        <a:rPr lang="en-GB" sz="1700" b="0" dirty="0"/>
                        <a:t> 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700" b="0" dirty="0"/>
                        <a:t>Tests are portable.</a:t>
                      </a:r>
                      <a:endParaRPr lang="en-GB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60033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2895962"/>
            <a:ext cx="864096" cy="8577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320" y="2895962"/>
            <a:ext cx="849138" cy="8577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6379383"/>
            <a:ext cx="8219256" cy="353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700" dirty="0">
                <a:solidFill>
                  <a:srgbClr val="C00000"/>
                </a:solidFill>
              </a:rPr>
              <a:t>For instructions on how to use and interpret each test see </a:t>
            </a:r>
            <a:r>
              <a:rPr lang="en-GB" sz="1700" dirty="0">
                <a:solidFill>
                  <a:srgbClr val="C00000"/>
                </a:solidFill>
                <a:hlinkClick r:id="rId5"/>
              </a:rPr>
              <a:t>Antibiotic Optimisation</a:t>
            </a:r>
            <a:r>
              <a:rPr lang="en-GB" sz="1700" dirty="0">
                <a:solidFill>
                  <a:srgbClr val="C00000"/>
                </a:solidFill>
              </a:rPr>
              <a:t> website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36696" y="67413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45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Training task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44736" y="1522195"/>
          <a:ext cx="85917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7646">
                  <a:extLst>
                    <a:ext uri="{9D8B030D-6E8A-4147-A177-3AD203B41FA5}">
                      <a16:colId xmlns:a16="http://schemas.microsoft.com/office/drawing/2014/main" val="943988698"/>
                    </a:ext>
                  </a:extLst>
                </a:gridCol>
                <a:gridCol w="4144114">
                  <a:extLst>
                    <a:ext uri="{9D8B030D-6E8A-4147-A177-3AD203B41FA5}">
                      <a16:colId xmlns:a16="http://schemas.microsoft.com/office/drawing/2014/main" val="3815139013"/>
                    </a:ext>
                  </a:extLst>
                </a:gridCol>
              </a:tblGrid>
              <a:tr h="679919">
                <a:tc>
                  <a:txBody>
                    <a:bodyPr/>
                    <a:lstStyle/>
                    <a:p>
                      <a:r>
                        <a:rPr lang="en-GB" sz="2400" dirty="0"/>
                        <a:t>Afinion 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SureScreen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178765"/>
                  </a:ext>
                </a:extLst>
              </a:tr>
              <a:tr h="67991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400" dirty="0"/>
                        <a:t>Each</a:t>
                      </a:r>
                      <a:r>
                        <a:rPr lang="en-GB" sz="2400" baseline="0" dirty="0"/>
                        <a:t> prescriber to c</a:t>
                      </a:r>
                      <a:r>
                        <a:rPr lang="en-GB" sz="2400" dirty="0"/>
                        <a:t>arry out a CRP test on </a:t>
                      </a:r>
                      <a:r>
                        <a:rPr lang="en-GB" sz="2400" b="1" dirty="0"/>
                        <a:t>5 patients</a:t>
                      </a:r>
                      <a:r>
                        <a:rPr lang="en-GB" sz="2400" dirty="0"/>
                        <a:t> presenting </a:t>
                      </a:r>
                      <a:r>
                        <a:rPr lang="en-GB" sz="2400" b="1" dirty="0"/>
                        <a:t>with acute cough </a:t>
                      </a:r>
                      <a:r>
                        <a:rPr lang="en-GB" sz="2400" dirty="0"/>
                        <a:t>using the </a:t>
                      </a:r>
                      <a:r>
                        <a:rPr lang="en-GB" sz="2400" b="1" dirty="0"/>
                        <a:t>Afinion analyser</a:t>
                      </a:r>
                      <a:r>
                        <a:rPr lang="en-GB" sz="2400" dirty="0"/>
                        <a:t>. 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400" dirty="0"/>
                        <a:t>Record the CRP results on the </a:t>
                      </a:r>
                      <a:r>
                        <a:rPr lang="en-GB" sz="2400" u="none" dirty="0">
                          <a:solidFill>
                            <a:schemeClr val="tx1"/>
                          </a:solidFill>
                          <a:hlinkClick r:id="rId3"/>
                        </a:rPr>
                        <a:t>summary sheet</a:t>
                      </a:r>
                      <a:endParaRPr lang="en-GB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baseline="0" dirty="0"/>
                        <a:t>Each prescriber to c</a:t>
                      </a:r>
                      <a:r>
                        <a:rPr lang="en-GB" sz="2400" dirty="0"/>
                        <a:t>arry out a CRP test on </a:t>
                      </a:r>
                      <a:r>
                        <a:rPr lang="en-GB" sz="2400" b="1" dirty="0"/>
                        <a:t>5 patients</a:t>
                      </a:r>
                      <a:r>
                        <a:rPr lang="en-GB" sz="2400" dirty="0"/>
                        <a:t> presenting </a:t>
                      </a:r>
                      <a:r>
                        <a:rPr lang="en-GB" sz="2400" b="1" dirty="0"/>
                        <a:t>with acute cough</a:t>
                      </a:r>
                      <a:r>
                        <a:rPr lang="en-GB" sz="2400" dirty="0"/>
                        <a:t> using the </a:t>
                      </a:r>
                      <a:r>
                        <a:rPr lang="en-GB" sz="2400" b="1" dirty="0" err="1"/>
                        <a:t>SureScreen</a:t>
                      </a:r>
                      <a:r>
                        <a:rPr lang="en-GB" sz="2400" b="1" dirty="0"/>
                        <a:t> CRP test</a:t>
                      </a:r>
                      <a:r>
                        <a:rPr lang="en-GB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5212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220" y="1522195"/>
            <a:ext cx="800884" cy="8008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498" y="1522195"/>
            <a:ext cx="800884" cy="8008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563" y="4976315"/>
            <a:ext cx="5668948" cy="15627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05005" y="5128271"/>
            <a:ext cx="2170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Record Afinion CRP results on summary sheet next to </a:t>
            </a:r>
            <a:r>
              <a:rPr lang="en-GB" dirty="0" smtClean="0"/>
              <a:t>the analyser.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20ABF-1981-4589-BE88-654E6F4C616D}"/>
              </a:ext>
            </a:extLst>
          </p:cNvPr>
          <p:cNvSpPr txBox="1">
            <a:spLocks/>
          </p:cNvSpPr>
          <p:nvPr/>
        </p:nvSpPr>
        <p:spPr>
          <a:xfrm>
            <a:off x="457200" y="318984"/>
            <a:ext cx="8229600" cy="612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600" b="1">
                <a:solidFill>
                  <a:prstClr val="black"/>
                </a:solidFill>
              </a:rPr>
              <a:t>Strategy 2 – Using POC CRP testing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74510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67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>
                <a:solidFill>
                  <a:prstClr val="black"/>
                </a:solidFill>
              </a:rPr>
              <a:t>Strategy 3 – Using </a:t>
            </a:r>
            <a:r>
              <a:rPr lang="en-GB" sz="2600" b="1" dirty="0"/>
              <a:t>back-up/delayed prescriptions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17816"/>
            <a:ext cx="8820472" cy="60401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sz="1700" b="1" dirty="0"/>
              <a:t>WHY? </a:t>
            </a:r>
            <a:r>
              <a:rPr lang="en-GB" sz="1800" dirty="0"/>
              <a:t>Useful in case of uncertainty whether immediate antibiotic is needed at that point; helps reduce re-consultations, prevent complications, reduce patient use of antibiotics, increase patient’s ability to self-manage infections</a:t>
            </a:r>
            <a:endParaRPr lang="en-GB" sz="1700" dirty="0"/>
          </a:p>
          <a:p>
            <a:pPr>
              <a:spcBef>
                <a:spcPts val="600"/>
              </a:spcBef>
            </a:pPr>
            <a:r>
              <a:rPr lang="en-GB" sz="1700" b="1" dirty="0"/>
              <a:t>How to explain? </a:t>
            </a:r>
            <a:r>
              <a:rPr lang="en-GB" sz="1700" dirty="0"/>
              <a:t>Patients are likely to better understand and accept a back-up/delayed antibiotic prescription if you incorporate two additional key points into </a:t>
            </a:r>
            <a:r>
              <a:rPr lang="en-GB" sz="1700" b="1" dirty="0"/>
              <a:t>CHESTSSS</a:t>
            </a: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b="1" dirty="0"/>
          </a:p>
          <a:p>
            <a:pPr>
              <a:spcBef>
                <a:spcPts val="600"/>
              </a:spcBef>
            </a:pPr>
            <a:endParaRPr lang="en-GB" sz="17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700" b="1" dirty="0"/>
              <a:t>5 ways to issue:</a:t>
            </a:r>
            <a:r>
              <a:rPr lang="en-GB" sz="1700" dirty="0"/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700" dirty="0"/>
              <a:t>Give a prescription with </a:t>
            </a:r>
            <a:r>
              <a:rPr lang="en-GB" sz="1700" b="1" dirty="0"/>
              <a:t>advice</a:t>
            </a:r>
            <a:r>
              <a:rPr lang="en-GB" sz="1700" dirty="0"/>
              <a:t> to get it dispensed only if needed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700" dirty="0"/>
              <a:t>Ask patient to </a:t>
            </a:r>
            <a:r>
              <a:rPr lang="en-GB" sz="1700" b="1" dirty="0"/>
              <a:t>collect</a:t>
            </a:r>
            <a:r>
              <a:rPr lang="en-GB" sz="1700" dirty="0"/>
              <a:t> the prescription from an agreed location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700" dirty="0"/>
              <a:t>Write a </a:t>
            </a:r>
            <a:r>
              <a:rPr lang="en-GB" sz="1700" b="1" dirty="0"/>
              <a:t>post-dated </a:t>
            </a:r>
            <a:r>
              <a:rPr lang="en-GB" sz="1700" dirty="0"/>
              <a:t>prescription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700" dirty="0"/>
              <a:t>Ask patient to </a:t>
            </a:r>
            <a:r>
              <a:rPr lang="en-GB" sz="1700" b="1" dirty="0"/>
              <a:t>contact</a:t>
            </a:r>
            <a:r>
              <a:rPr lang="en-GB" sz="1700" dirty="0"/>
              <a:t> the practice again to get the prescription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700" dirty="0"/>
              <a:t>Ask patient to collect antibiotic now but only use if needed.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700" b="1" dirty="0"/>
              <a:t>How to record?</a:t>
            </a:r>
            <a:r>
              <a:rPr lang="en-GB" sz="1700" dirty="0"/>
              <a:t> Type “deferred antibiotic” or use the relevant READ/SNOMED codes</a:t>
            </a:r>
          </a:p>
          <a:p>
            <a:pPr lvl="1">
              <a:spcBef>
                <a:spcPts val="0"/>
              </a:spcBef>
            </a:pPr>
            <a:r>
              <a:rPr lang="en-GB" sz="1700" dirty="0"/>
              <a:t>READ (8BP0 - deferred antibiotic therapy; 8CAk - patient advised to delay filling of prescription)</a:t>
            </a:r>
          </a:p>
          <a:p>
            <a:pPr lvl="1">
              <a:spcBef>
                <a:spcPts val="0"/>
              </a:spcBef>
            </a:pPr>
            <a:r>
              <a:rPr lang="en-GB" sz="1700" dirty="0"/>
              <a:t>SNOMED (</a:t>
            </a:r>
            <a:r>
              <a:rPr lang="en-GB" sz="1700" dirty="0" err="1"/>
              <a:t>XxKYH</a:t>
            </a:r>
            <a:r>
              <a:rPr lang="en-GB" sz="1700" dirty="0"/>
              <a:t> - deferred antibiotic therapy)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16202" y="2204864"/>
            <a:ext cx="8777923" cy="2191787"/>
            <a:chOff x="183038" y="1340770"/>
            <a:chExt cx="8777923" cy="2191787"/>
          </a:xfrm>
        </p:grpSpPr>
        <p:sp>
          <p:nvSpPr>
            <p:cNvPr id="11" name="Freeform 10"/>
            <p:cNvSpPr/>
            <p:nvPr/>
          </p:nvSpPr>
          <p:spPr>
            <a:xfrm>
              <a:off x="183038" y="1340770"/>
              <a:ext cx="2300730" cy="1243113"/>
            </a:xfrm>
            <a:custGeom>
              <a:avLst/>
              <a:gdLst>
                <a:gd name="connsiteX0" fmla="*/ 0 w 2080426"/>
                <a:gd name="connsiteY0" fmla="*/ 0 h 1243113"/>
                <a:gd name="connsiteX1" fmla="*/ 1458870 w 2080426"/>
                <a:gd name="connsiteY1" fmla="*/ 0 h 1243113"/>
                <a:gd name="connsiteX2" fmla="*/ 2080426 w 2080426"/>
                <a:gd name="connsiteY2" fmla="*/ 621557 h 1243113"/>
                <a:gd name="connsiteX3" fmla="*/ 1458870 w 2080426"/>
                <a:gd name="connsiteY3" fmla="*/ 1243113 h 1243113"/>
                <a:gd name="connsiteX4" fmla="*/ 0 w 2080426"/>
                <a:gd name="connsiteY4" fmla="*/ 1243113 h 1243113"/>
                <a:gd name="connsiteX5" fmla="*/ 621557 w 2080426"/>
                <a:gd name="connsiteY5" fmla="*/ 621557 h 1243113"/>
                <a:gd name="connsiteX6" fmla="*/ 0 w 2080426"/>
                <a:gd name="connsiteY6" fmla="*/ 0 h 1243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80426" h="1243113">
                  <a:moveTo>
                    <a:pt x="0" y="0"/>
                  </a:moveTo>
                  <a:lnTo>
                    <a:pt x="1458870" y="0"/>
                  </a:lnTo>
                  <a:lnTo>
                    <a:pt x="2080426" y="621557"/>
                  </a:lnTo>
                  <a:lnTo>
                    <a:pt x="1458870" y="1243113"/>
                  </a:lnTo>
                  <a:lnTo>
                    <a:pt x="0" y="1243113"/>
                  </a:lnTo>
                  <a:lnTo>
                    <a:pt x="621557" y="62155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5687" tIns="12065" rIns="621556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900" kern="1200" dirty="0"/>
                <a:t>1. Reasons for giving it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93009" y="1346390"/>
              <a:ext cx="6967952" cy="1231873"/>
            </a:xfrm>
            <a:custGeom>
              <a:avLst/>
              <a:gdLst>
                <a:gd name="connsiteX0" fmla="*/ 0 w 6967952"/>
                <a:gd name="connsiteY0" fmla="*/ 0 h 1231873"/>
                <a:gd name="connsiteX1" fmla="*/ 6352016 w 6967952"/>
                <a:gd name="connsiteY1" fmla="*/ 0 h 1231873"/>
                <a:gd name="connsiteX2" fmla="*/ 6967952 w 6967952"/>
                <a:gd name="connsiteY2" fmla="*/ 615937 h 1231873"/>
                <a:gd name="connsiteX3" fmla="*/ 6352016 w 6967952"/>
                <a:gd name="connsiteY3" fmla="*/ 1231873 h 1231873"/>
                <a:gd name="connsiteX4" fmla="*/ 0 w 6967952"/>
                <a:gd name="connsiteY4" fmla="*/ 1231873 h 1231873"/>
                <a:gd name="connsiteX5" fmla="*/ 615937 w 6967952"/>
                <a:gd name="connsiteY5" fmla="*/ 615937 h 1231873"/>
                <a:gd name="connsiteX6" fmla="*/ 0 w 6967952"/>
                <a:gd name="connsiteY6" fmla="*/ 0 h 123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67952" h="1231873">
                  <a:moveTo>
                    <a:pt x="0" y="0"/>
                  </a:moveTo>
                  <a:lnTo>
                    <a:pt x="6352016" y="0"/>
                  </a:lnTo>
                  <a:lnTo>
                    <a:pt x="6967952" y="615937"/>
                  </a:lnTo>
                  <a:lnTo>
                    <a:pt x="6352016" y="1231873"/>
                  </a:lnTo>
                  <a:lnTo>
                    <a:pt x="0" y="1231873"/>
                  </a:lnTo>
                  <a:lnTo>
                    <a:pt x="615937" y="61593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6257" tIns="10160" rIns="615936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0" kern="1200" dirty="0"/>
                <a:t>Reassure patient that there is no need for an immediate antibiotic prescription; acknowledge that it</a:t>
              </a:r>
              <a:r>
                <a:rPr lang="en-GB" sz="1600" b="0" kern="1200" baseline="0" dirty="0"/>
                <a:t> is not possible to</a:t>
              </a:r>
              <a:r>
                <a:rPr lang="en-GB" sz="1600" b="0" kern="1200" dirty="0"/>
                <a:t> predict exactly how the illness will progress; and that you would like the patient to have access to antibiotics should their symptoms get worse or not improve as expected. </a:t>
              </a:r>
              <a:endParaRPr lang="en-GB" sz="16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83038" y="2700387"/>
              <a:ext cx="2080426" cy="832170"/>
            </a:xfrm>
            <a:custGeom>
              <a:avLst/>
              <a:gdLst>
                <a:gd name="connsiteX0" fmla="*/ 0 w 2080426"/>
                <a:gd name="connsiteY0" fmla="*/ 0 h 832170"/>
                <a:gd name="connsiteX1" fmla="*/ 1664341 w 2080426"/>
                <a:gd name="connsiteY1" fmla="*/ 0 h 832170"/>
                <a:gd name="connsiteX2" fmla="*/ 2080426 w 2080426"/>
                <a:gd name="connsiteY2" fmla="*/ 416085 h 832170"/>
                <a:gd name="connsiteX3" fmla="*/ 1664341 w 2080426"/>
                <a:gd name="connsiteY3" fmla="*/ 832170 h 832170"/>
                <a:gd name="connsiteX4" fmla="*/ 0 w 2080426"/>
                <a:gd name="connsiteY4" fmla="*/ 832170 h 832170"/>
                <a:gd name="connsiteX5" fmla="*/ 416085 w 2080426"/>
                <a:gd name="connsiteY5" fmla="*/ 416085 h 832170"/>
                <a:gd name="connsiteX6" fmla="*/ 0 w 2080426"/>
                <a:gd name="connsiteY6" fmla="*/ 0 h 832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80426" h="832170">
                  <a:moveTo>
                    <a:pt x="0" y="0"/>
                  </a:moveTo>
                  <a:lnTo>
                    <a:pt x="1664341" y="0"/>
                  </a:lnTo>
                  <a:lnTo>
                    <a:pt x="2080426" y="416085"/>
                  </a:lnTo>
                  <a:lnTo>
                    <a:pt x="1664341" y="832170"/>
                  </a:lnTo>
                  <a:lnTo>
                    <a:pt x="0" y="832170"/>
                  </a:lnTo>
                  <a:lnTo>
                    <a:pt x="416085" y="416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0215" tIns="12065" rIns="416085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900" kern="1200" dirty="0"/>
                <a:t>2. Specify no. of days to wait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51719" y="2771121"/>
              <a:ext cx="6817205" cy="690701"/>
            </a:xfrm>
            <a:custGeom>
              <a:avLst/>
              <a:gdLst>
                <a:gd name="connsiteX0" fmla="*/ 0 w 6875916"/>
                <a:gd name="connsiteY0" fmla="*/ 0 h 690701"/>
                <a:gd name="connsiteX1" fmla="*/ 6530566 w 6875916"/>
                <a:gd name="connsiteY1" fmla="*/ 0 h 690701"/>
                <a:gd name="connsiteX2" fmla="*/ 6875916 w 6875916"/>
                <a:gd name="connsiteY2" fmla="*/ 345351 h 690701"/>
                <a:gd name="connsiteX3" fmla="*/ 6530566 w 6875916"/>
                <a:gd name="connsiteY3" fmla="*/ 690701 h 690701"/>
                <a:gd name="connsiteX4" fmla="*/ 0 w 6875916"/>
                <a:gd name="connsiteY4" fmla="*/ 690701 h 690701"/>
                <a:gd name="connsiteX5" fmla="*/ 345351 w 6875916"/>
                <a:gd name="connsiteY5" fmla="*/ 345351 h 690701"/>
                <a:gd name="connsiteX6" fmla="*/ 0 w 6875916"/>
                <a:gd name="connsiteY6" fmla="*/ 0 h 690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75916" h="690701">
                  <a:moveTo>
                    <a:pt x="0" y="0"/>
                  </a:moveTo>
                  <a:lnTo>
                    <a:pt x="6530566" y="0"/>
                  </a:lnTo>
                  <a:lnTo>
                    <a:pt x="6875916" y="345351"/>
                  </a:lnTo>
                  <a:lnTo>
                    <a:pt x="6530566" y="690701"/>
                  </a:lnTo>
                  <a:lnTo>
                    <a:pt x="0" y="690701"/>
                  </a:lnTo>
                  <a:lnTo>
                    <a:pt x="345351" y="3453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5671" tIns="10160" rIns="34535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0" kern="1200" dirty="0"/>
                <a:t>Tailor</a:t>
              </a:r>
              <a:r>
                <a:rPr lang="en-GB" sz="1600" b="0" kern="1200" baseline="0" dirty="0"/>
                <a:t> advice</a:t>
              </a:r>
              <a:r>
                <a:rPr lang="en-GB" sz="1600" b="0" kern="1200" dirty="0"/>
                <a:t> to patient’s current experience of infection, prior duration &amp; expected natural history, co-morbidities, &amp; their ability to timely access antibiotics</a:t>
              </a:r>
              <a:endParaRPr lang="en-GB" sz="1600" kern="12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236296" y="4396650"/>
            <a:ext cx="1368152" cy="10772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Read more on </a:t>
            </a:r>
            <a:r>
              <a:rPr lang="en-GB" sz="1600" dirty="0">
                <a:hlinkClick r:id="rId3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8511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5" y="1557214"/>
            <a:ext cx="8784976" cy="778098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GB" sz="4000" b="1" dirty="0">
                <a:solidFill>
                  <a:prstClr val="black"/>
                </a:solidFill>
                <a:ea typeface="+mn-ea"/>
                <a:cs typeface="+mn-cs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71" y="2435201"/>
            <a:ext cx="8640960" cy="35140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examples from the “Top Tips” do </a:t>
            </a:r>
            <a:r>
              <a:rPr lang="en-GB" sz="1800" dirty="0" smtClean="0"/>
              <a:t>we </a:t>
            </a:r>
            <a:r>
              <a:rPr lang="en-GB" sz="1800" dirty="0"/>
              <a:t>not already cover in your consultations? Which examples will </a:t>
            </a:r>
            <a:r>
              <a:rPr lang="en-GB" sz="1800" dirty="0" smtClean="0"/>
              <a:t>we </a:t>
            </a:r>
            <a:r>
              <a:rPr lang="en-GB" sz="1800" dirty="0"/>
              <a:t>now use? E.g. discuss illness Timeline.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leaflet(s) shall we use in the practice?  </a:t>
            </a:r>
            <a:r>
              <a:rPr lang="en-GB" sz="1800" smtClean="0"/>
              <a:t>Will </a:t>
            </a:r>
            <a:r>
              <a:rPr lang="en-GB" sz="1800" dirty="0" smtClean="0"/>
              <a:t>we use the provided hard copies, print </a:t>
            </a:r>
            <a:r>
              <a:rPr lang="en-GB" sz="1800" dirty="0"/>
              <a:t>leaflets in </a:t>
            </a:r>
            <a:r>
              <a:rPr lang="en-GB" sz="1800" dirty="0" smtClean="0"/>
              <a:t>consultations, or text/email links </a:t>
            </a:r>
            <a:r>
              <a:rPr lang="en-GB" sz="1800" dirty="0"/>
              <a:t>to patients?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In which scenarios shall we use POC CRP tests in our practice?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type of POC CRP are we going to use in our practice? Afinion/</a:t>
            </a:r>
            <a:r>
              <a:rPr lang="en-GB" sz="1800" dirty="0" err="1"/>
              <a:t>SureScreen</a:t>
            </a:r>
            <a:r>
              <a:rPr lang="en-GB" sz="1800" dirty="0"/>
              <a:t>/both?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In which scenarios shall we use back-up/delayed prescriptions in our practice?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formats of back-up/delayed </a:t>
            </a:r>
            <a:r>
              <a:rPr lang="en-GB" sz="1800" dirty="0" smtClean="0"/>
              <a:t>prescriptions </a:t>
            </a:r>
            <a:r>
              <a:rPr lang="en-GB" sz="1800" dirty="0"/>
              <a:t>will we use as a practice? Which as individuals?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13" y="6097168"/>
            <a:ext cx="1550947" cy="711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7" y="6245232"/>
            <a:ext cx="1956932" cy="535280"/>
          </a:xfrm>
          <a:prstGeom prst="rect">
            <a:avLst/>
          </a:prstGeom>
        </p:spPr>
      </p:pic>
      <p:pic>
        <p:nvPicPr>
          <p:cNvPr id="7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06" y="6114720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6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5084BE0958E04ABA84332E7D9174CF" ma:contentTypeVersion="11" ma:contentTypeDescription="Create a new document." ma:contentTypeScope="" ma:versionID="2501ca8ac531b4219107635ebff240d4">
  <xsd:schema xmlns:xsd="http://www.w3.org/2001/XMLSchema" xmlns:xs="http://www.w3.org/2001/XMLSchema" xmlns:p="http://schemas.microsoft.com/office/2006/metadata/properties" xmlns:ns3="4e89ea07-e23b-46e1-b361-30859f9b0b83" xmlns:ns4="c9c018d8-4c52-4ab3-8714-8ebaaff1827a" targetNamespace="http://schemas.microsoft.com/office/2006/metadata/properties" ma:root="true" ma:fieldsID="4e510f22dc7321e6e788eb69eb04fb54" ns3:_="" ns4:_="">
    <xsd:import namespace="4e89ea07-e23b-46e1-b361-30859f9b0b83"/>
    <xsd:import namespace="c9c018d8-4c52-4ab3-8714-8ebaaff182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9ea07-e23b-46e1-b361-30859f9b0b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018d8-4c52-4ab3-8714-8ebaaff182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16F4AB-38AA-4D31-A38A-C1F3A8C5B9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89ea07-e23b-46e1-b361-30859f9b0b83"/>
    <ds:schemaRef ds:uri="c9c018d8-4c52-4ab3-8714-8ebaaff182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E2F337-89C1-40CF-8463-A75B19258D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98FFDB-5ADC-44E1-B77A-F264888723C1}">
  <ds:schemaRefs>
    <ds:schemaRef ds:uri="http://purl.org/dc/terms/"/>
    <ds:schemaRef ds:uri="http://schemas.openxmlformats.org/package/2006/metadata/core-properties"/>
    <ds:schemaRef ds:uri="http://purl.org/dc/dcmitype/"/>
    <ds:schemaRef ds:uri="4e89ea07-e23b-46e1-b361-30859f9b0b8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9c018d8-4c52-4ab3-8714-8ebaaff1827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6440</TotalTime>
  <Words>1422</Words>
  <Application>Microsoft Office PowerPoint</Application>
  <PresentationFormat>On-screen Show (4:3)</PresentationFormat>
  <Paragraphs>160</Paragraphs>
  <Slides>9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Guidance for Short Practice Meeting</vt:lpstr>
      <vt:lpstr>Objectives  Introduce the Antibiotic Optimisation online resources (https://antibioticoptimisation.web.ox.ac.uk/)  Introduce three strategies to optimise antibiotic use: 1. Tips on discussing antibiotics and using patient leaflet interactively 2. Using point-of-care C-Reactive Protein (POC CRP) tests 3. Using back-up/delayed antibiotic prescriptions  Discuss the strategies and agree how you are going to use them in this practice </vt:lpstr>
      <vt:lpstr>Why use strategies to optimise antibiotic use?  </vt:lpstr>
      <vt:lpstr>Strategy 1a – Finding the right words to discuss antibiotics</vt:lpstr>
      <vt:lpstr>Strategy 1b – Discussing a leaflet interactively in your consultations </vt:lpstr>
      <vt:lpstr>Strategy 2 – Using POC CRP testing</vt:lpstr>
      <vt:lpstr>PowerPoint Presentation</vt:lpstr>
      <vt:lpstr>Strategy 3 – Using back-up/delayed prescriptions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Monsey Chan</dc:creator>
  <cp:lastModifiedBy>Aleksandra Borek</cp:lastModifiedBy>
  <cp:revision>264</cp:revision>
  <cp:lastPrinted>2019-07-16T12:20:22Z</cp:lastPrinted>
  <dcterms:created xsi:type="dcterms:W3CDTF">2019-04-15T10:47:34Z</dcterms:created>
  <dcterms:modified xsi:type="dcterms:W3CDTF">2019-10-30T13:42:30Z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0x0101008D5084BE0958E04ABA84332E7D9174CF</vt:lpwstr>
  </property>
</Properties>
</file>