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6" r:id="rId2"/>
    <p:sldId id="337" r:id="rId3"/>
    <p:sldId id="325" r:id="rId4"/>
    <p:sldId id="322" r:id="rId5"/>
    <p:sldId id="339" r:id="rId6"/>
    <p:sldId id="324" r:id="rId7"/>
    <p:sldId id="323" r:id="rId8"/>
    <p:sldId id="338" r:id="rId9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Campbell, Anne" initials="CA" lastIdx="150" clrIdx="0">
    <p:extLst/>
  </p:cmAuthor>
  <p:cmAuthor id="4" name="aborek" initials="AB" lastIdx="1" clrIdx="1">
    <p:extLst>
      <p:ext uri="{19B8F6BF-5375-455C-9EA6-DF929625EA0E}">
        <p15:presenceInfo xmlns:p15="http://schemas.microsoft.com/office/powerpoint/2012/main" userId="aborek" providerId="None"/>
      </p:ext>
    </p:extLst>
  </p:cmAuthor>
  <p:cmAuthor id="5" name="Sarah Tonkin-Crine" initials="ST" lastIdx="1" clrIdx="2">
    <p:extLst>
      <p:ext uri="{19B8F6BF-5375-455C-9EA6-DF929625EA0E}">
        <p15:presenceInfo xmlns:p15="http://schemas.microsoft.com/office/powerpoint/2012/main" userId="S-1-5-21-1417474546-115231183-100053725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3" autoAdjust="0"/>
    <p:restoredTop sz="92336" autoAdjust="0"/>
  </p:normalViewPr>
  <p:slideViewPr>
    <p:cSldViewPr>
      <p:cViewPr varScale="1">
        <p:scale>
          <a:sx n="103" d="100"/>
          <a:sy n="103" d="100"/>
        </p:scale>
        <p:origin x="16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9A257B-93A0-43C6-A779-DB8EFDE7C9F6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5A9BC-BF81-4B6A-8CFF-BF11C2324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658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84378-FD77-4BBE-96AE-68DD6A460EA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F8311-D065-4984-95A1-B53211C3B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305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029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390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357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570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133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820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823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F8311-D065-4984-95A1-B53211C3BBB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09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948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34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52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95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442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7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94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315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12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714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94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44F04-65FB-42FC-A7D3-CCD56BEC6289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4C9CA-4FC9-4D73-949E-0AD8DA25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15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ntibioticoptimisation.web.ox.ac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ntibioticoptimisation.web.ox.ac.uk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ntibioticoptimisation.web.ox.ac.uk/using-afinion-crp-tests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ntibioticoptimisation.web.ox.ac.uk/files/summarysheetforrecordingcrpresults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864" y="99805"/>
            <a:ext cx="8229600" cy="736907"/>
          </a:xfrm>
        </p:spPr>
        <p:txBody>
          <a:bodyPr>
            <a:normAutofit/>
          </a:bodyPr>
          <a:lstStyle/>
          <a:p>
            <a:pPr algn="l"/>
            <a:r>
              <a:rPr lang="en-GB" sz="2600" b="1" dirty="0"/>
              <a:t>Guidance </a:t>
            </a:r>
            <a:r>
              <a:rPr lang="en-GB" sz="2600" b="1" dirty="0" smtClean="0"/>
              <a:t>for </a:t>
            </a:r>
            <a:r>
              <a:rPr lang="en-GB" sz="2600" b="1" dirty="0"/>
              <a:t>Practice </a:t>
            </a:r>
            <a:r>
              <a:rPr lang="en-GB" sz="2600" b="1" dirty="0" smtClean="0"/>
              <a:t>Meeting on Discussing Antibiotics</a:t>
            </a:r>
            <a:endParaRPr lang="en-GB" sz="2600" b="1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836712"/>
            <a:ext cx="7776864" cy="583264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GB" sz="1800" dirty="0"/>
              <a:t>The aim of this slide deck is to help Antibiotic </a:t>
            </a:r>
            <a:r>
              <a:rPr lang="en-GB" sz="1800" dirty="0" smtClean="0"/>
              <a:t>Champions (or whomever leads antimicrobial stewardship at your practice) </a:t>
            </a:r>
            <a:r>
              <a:rPr lang="en-GB" sz="1800" dirty="0"/>
              <a:t>facilitate </a:t>
            </a:r>
            <a:r>
              <a:rPr lang="en-GB" sz="1800" dirty="0" smtClean="0"/>
              <a:t>a </a:t>
            </a:r>
            <a:r>
              <a:rPr lang="en-GB" sz="1800" dirty="0"/>
              <a:t>practice meeting to </a:t>
            </a:r>
            <a:r>
              <a:rPr lang="en-GB" sz="1800" dirty="0" smtClean="0"/>
              <a:t>review </a:t>
            </a:r>
            <a:r>
              <a:rPr lang="en-GB" sz="1800" b="1" dirty="0" smtClean="0">
                <a:solidFill>
                  <a:srgbClr val="FF0000"/>
                </a:solidFill>
              </a:rPr>
              <a:t>using point-of-care CRP testing</a:t>
            </a:r>
            <a:r>
              <a:rPr lang="en-GB" sz="1800" dirty="0" smtClean="0"/>
              <a:t>.</a:t>
            </a:r>
          </a:p>
          <a:p>
            <a:pPr>
              <a:spcBef>
                <a:spcPts val="600"/>
              </a:spcBef>
            </a:pPr>
            <a:endParaRPr lang="en-GB" sz="1800" dirty="0"/>
          </a:p>
          <a:p>
            <a:r>
              <a:rPr lang="en-GB" sz="1800" dirty="0"/>
              <a:t>The slides contain a summary of information </a:t>
            </a:r>
            <a:r>
              <a:rPr lang="en-GB" sz="1800" dirty="0" smtClean="0"/>
              <a:t>about this strategy: </a:t>
            </a:r>
          </a:p>
          <a:p>
            <a:pPr lvl="1"/>
            <a:r>
              <a:rPr lang="en-GB" sz="1800" dirty="0" smtClean="0"/>
              <a:t>Why and how to use POC CRP testing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 smtClean="0"/>
              <a:t>Suggestions </a:t>
            </a:r>
            <a:r>
              <a:rPr lang="en-GB" sz="1800" dirty="0"/>
              <a:t>for use:</a:t>
            </a:r>
          </a:p>
          <a:p>
            <a:pPr lvl="1">
              <a:buFontTx/>
              <a:buChar char="-"/>
            </a:pPr>
            <a:r>
              <a:rPr lang="en-GB" sz="1800" dirty="0"/>
              <a:t>Familiarise yourself with this slide deck </a:t>
            </a:r>
          </a:p>
          <a:p>
            <a:pPr lvl="1">
              <a:buFontTx/>
              <a:buChar char="-"/>
            </a:pPr>
            <a:r>
              <a:rPr lang="en-GB" sz="1800" dirty="0"/>
              <a:t>Familiarise yourself with </a:t>
            </a:r>
            <a:r>
              <a:rPr lang="en-GB" sz="1800" dirty="0">
                <a:hlinkClick r:id="rId3"/>
              </a:rPr>
              <a:t>https://antibioticoptimisation.web.ox.ac.uk/</a:t>
            </a:r>
            <a:endParaRPr lang="en-GB" sz="1800" dirty="0"/>
          </a:p>
          <a:p>
            <a:pPr lvl="1">
              <a:buFontTx/>
              <a:buChar char="-"/>
            </a:pPr>
            <a:r>
              <a:rPr lang="en-GB" sz="1800" dirty="0" smtClean="0"/>
              <a:t>Email </a:t>
            </a:r>
            <a:r>
              <a:rPr lang="en-GB" sz="1800" dirty="0"/>
              <a:t>the slides to all practice staff after the meeting &amp; discuss them with those who couldn’t attend</a:t>
            </a:r>
          </a:p>
          <a:p>
            <a:pPr marL="457200" lvl="1" indent="0">
              <a:buNone/>
            </a:pPr>
            <a:endParaRPr lang="en-GB" sz="1800" dirty="0"/>
          </a:p>
          <a:p>
            <a:pPr marL="457200" lvl="1" indent="0">
              <a:buNone/>
            </a:pPr>
            <a:endParaRPr lang="en-GB" sz="1800" dirty="0"/>
          </a:p>
          <a:p>
            <a:pPr lvl="1"/>
            <a:endParaRPr lang="en-GB" sz="1800" dirty="0"/>
          </a:p>
          <a:p>
            <a:pPr marL="457200" lvl="1" indent="0">
              <a:buNone/>
            </a:pPr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08026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16" y="2325652"/>
            <a:ext cx="8760279" cy="3607887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</a:pPr>
            <a:r>
              <a:rPr lang="en-GB" sz="240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40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800" cap="none" dirty="0" smtClean="0">
                <a:solidFill>
                  <a:srgbClr val="C00000"/>
                </a:solidFill>
                <a:ea typeface="+mn-ea"/>
                <a:cs typeface="+mn-cs"/>
              </a:rPr>
              <a:t>Using point-of-care C-reactive protein (POC CRP) testing</a:t>
            </a:r>
            <a:r>
              <a:rPr lang="en-GB" sz="2000" b="0" cap="none" dirty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en-GB" sz="2000" b="0" cap="none" dirty="0">
                <a:solidFill>
                  <a:srgbClr val="4F81BD">
                    <a:lumMod val="50000"/>
                  </a:srgbClr>
                </a:solidFill>
                <a:ea typeface="+mn-ea"/>
                <a:cs typeface="+mn-cs"/>
              </a:rPr>
            </a:b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000" b="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200" b="0" cap="none" dirty="0">
                <a:solidFill>
                  <a:prstClr val="black"/>
                </a:solidFill>
                <a:hlinkClick r:id="rId3"/>
              </a:rPr>
              <a:t>Antibiotic Optimisation </a:t>
            </a:r>
            <a:r>
              <a:rPr lang="en-GB" sz="2200" b="0" cap="none" dirty="0">
                <a:solidFill>
                  <a:prstClr val="black"/>
                </a:solidFill>
              </a:rPr>
              <a:t>online </a:t>
            </a:r>
            <a:r>
              <a:rPr lang="en-GB" sz="2200" b="0" cap="none" dirty="0" smtClean="0">
                <a:solidFill>
                  <a:prstClr val="black"/>
                </a:solidFill>
              </a:rPr>
              <a:t>resources </a:t>
            </a:r>
            <a:r>
              <a:rPr lang="en-GB" sz="1400" b="0" cap="none" dirty="0" smtClean="0">
                <a:solidFill>
                  <a:prstClr val="black"/>
                </a:solidFill>
              </a:rPr>
              <a:t>(</a:t>
            </a:r>
            <a:r>
              <a:rPr lang="en-GB" sz="1400" b="0" dirty="0" smtClean="0">
                <a:hlinkClick r:id="rId3"/>
              </a:rPr>
              <a:t>https</a:t>
            </a:r>
            <a:r>
              <a:rPr lang="en-GB" sz="1400" b="0" dirty="0">
                <a:hlinkClick r:id="rId3"/>
              </a:rPr>
              <a:t>://antibioticoptimisation.web.ox.ac.uk/</a:t>
            </a:r>
            <a:r>
              <a:rPr lang="en-GB" sz="1400" b="0" dirty="0"/>
              <a:t>)</a:t>
            </a:r>
            <a:r>
              <a:rPr lang="en-GB" sz="2200" b="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200" b="0" cap="none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sz="2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6805" y="1529805"/>
            <a:ext cx="7772400" cy="780107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chemeClr val="tx1"/>
                </a:solidFill>
              </a:rPr>
              <a:t>Practice meeting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14573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DB2FD95-B95B-4A2D-9286-352D3071E8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394" y="6048673"/>
            <a:ext cx="1550947" cy="7110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C39B179-567E-4A1B-B203-61B993E60043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111" y="6165303"/>
            <a:ext cx="1707921" cy="590787"/>
          </a:xfrm>
          <a:prstGeom prst="rect">
            <a:avLst/>
          </a:prstGeom>
        </p:spPr>
      </p:pic>
      <p:pic>
        <p:nvPicPr>
          <p:cNvPr id="14" name="Picture 2" descr="Nuffield Department of Medicine logo">
            <a:extLst>
              <a:ext uri="{FF2B5EF4-FFF2-40B4-BE49-F238E27FC236}">
                <a16:creationId xmlns:a16="http://schemas.microsoft.com/office/drawing/2014/main" id="{B3A312BD-C4E0-4DAB-BCA2-F3E35775F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802" y="6064721"/>
            <a:ext cx="1918086" cy="67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100392" y="6381328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V1 Oct 2019</a:t>
            </a:r>
          </a:p>
        </p:txBody>
      </p:sp>
    </p:spTree>
    <p:extLst>
      <p:ext uri="{BB962C8B-B14F-4D97-AF65-F5344CB8AC3E}">
        <p14:creationId xmlns:p14="http://schemas.microsoft.com/office/powerpoint/2010/main" val="67660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/>
              <a:t>CRP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368" y="980728"/>
            <a:ext cx="8560432" cy="4525963"/>
          </a:xfrm>
        </p:spPr>
        <p:txBody>
          <a:bodyPr/>
          <a:lstStyle/>
          <a:p>
            <a:r>
              <a:rPr lang="en-GB" sz="2200" dirty="0"/>
              <a:t>CRP increases within 4-6 hours after the onset of inflammation, </a:t>
            </a:r>
            <a:br>
              <a:rPr lang="en-GB" sz="2200" dirty="0"/>
            </a:br>
            <a:r>
              <a:rPr lang="en-GB" sz="2200" dirty="0" smtClean="0"/>
              <a:t>peaks </a:t>
            </a:r>
            <a:r>
              <a:rPr lang="en-GB" sz="2200" dirty="0"/>
              <a:t>at 36-90 h</a:t>
            </a:r>
            <a:r>
              <a:rPr lang="en-GB" sz="2200" dirty="0" smtClean="0"/>
              <a:t>rs &amp; </a:t>
            </a:r>
            <a:r>
              <a:rPr lang="en-GB" sz="2200" dirty="0"/>
              <a:t>drops rapidly after resolution (half-life of 4-7 hrs). </a:t>
            </a:r>
            <a:endParaRPr lang="en-GB" sz="2200" dirty="0" smtClean="0"/>
          </a:p>
          <a:p>
            <a:pPr marL="0" indent="0">
              <a:buNone/>
            </a:pPr>
            <a:endParaRPr lang="en-GB" sz="2200" dirty="0"/>
          </a:p>
          <a:p>
            <a:r>
              <a:rPr lang="en-GB" sz="2200" dirty="0"/>
              <a:t>In uncomplicated infection the CRP level is usually below 10 mg/l after a week’s illness. </a:t>
            </a:r>
            <a:endParaRPr lang="en-GB" sz="2200" dirty="0" smtClean="0"/>
          </a:p>
          <a:p>
            <a:pPr marL="0" indent="0">
              <a:buNone/>
            </a:pPr>
            <a:endParaRPr lang="en-GB" sz="2200" dirty="0"/>
          </a:p>
          <a:p>
            <a:r>
              <a:rPr lang="en-GB" sz="2200" b="1" dirty="0" smtClean="0"/>
              <a:t>Most </a:t>
            </a:r>
            <a:r>
              <a:rPr lang="en-GB" sz="2200" b="1" dirty="0"/>
              <a:t>patients will have low CRP values</a:t>
            </a:r>
            <a:r>
              <a:rPr lang="en-GB" sz="2200" dirty="0"/>
              <a:t>; e.g</a:t>
            </a:r>
            <a:r>
              <a:rPr lang="en-GB" sz="2200" dirty="0" smtClean="0"/>
              <a:t>.:</a:t>
            </a:r>
          </a:p>
          <a:p>
            <a:pPr lvl="1"/>
            <a:r>
              <a:rPr lang="en-GB" sz="2200" dirty="0" smtClean="0">
                <a:solidFill>
                  <a:srgbClr val="C00000"/>
                </a:solidFill>
              </a:rPr>
              <a:t>77% of patients with cough had CRP below 20 mg/l </a:t>
            </a:r>
            <a:r>
              <a:rPr lang="en-GB" sz="2200" dirty="0" smtClean="0"/>
              <a:t>(n=2,826)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1600" dirty="0" smtClean="0"/>
              <a:t>(Little et al., Lancet 2013) </a:t>
            </a:r>
          </a:p>
          <a:p>
            <a:pPr lvl="1"/>
            <a:r>
              <a:rPr lang="en-GB" sz="2200" dirty="0" smtClean="0">
                <a:solidFill>
                  <a:srgbClr val="C00000"/>
                </a:solidFill>
              </a:rPr>
              <a:t>76</a:t>
            </a:r>
            <a:r>
              <a:rPr lang="en-GB" sz="2200" dirty="0">
                <a:solidFill>
                  <a:srgbClr val="C00000"/>
                </a:solidFill>
              </a:rPr>
              <a:t>% of patients with COPD exacerbations had CRP below 20 </a:t>
            </a:r>
            <a:r>
              <a:rPr lang="en-GB" sz="2200" dirty="0" smtClean="0">
                <a:solidFill>
                  <a:srgbClr val="C00000"/>
                </a:solidFill>
              </a:rPr>
              <a:t>mg/l</a:t>
            </a:r>
            <a:r>
              <a:rPr lang="en-GB" sz="2200" dirty="0" smtClean="0"/>
              <a:t>, </a:t>
            </a:r>
            <a:br>
              <a:rPr lang="en-GB" sz="2200" dirty="0" smtClean="0"/>
            </a:br>
            <a:r>
              <a:rPr lang="en-GB" sz="2200" dirty="0" smtClean="0"/>
              <a:t>with a </a:t>
            </a:r>
            <a:r>
              <a:rPr lang="en-GB" sz="2200" dirty="0" smtClean="0">
                <a:solidFill>
                  <a:srgbClr val="C00000"/>
                </a:solidFill>
              </a:rPr>
              <a:t>median CRP of 6 mg/l </a:t>
            </a:r>
            <a:r>
              <a:rPr lang="en-GB" sz="2200" dirty="0" smtClean="0"/>
              <a:t>(n=325) </a:t>
            </a:r>
            <a:br>
              <a:rPr lang="en-GB" sz="2200" dirty="0" smtClean="0"/>
            </a:br>
            <a:r>
              <a:rPr lang="en-GB" sz="1600" dirty="0" smtClean="0"/>
              <a:t>(Butler et al., New England Journal of Medicine 2019)</a:t>
            </a:r>
            <a:endParaRPr lang="en-GB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64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/>
              <a:t>POC CRP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111"/>
            <a:ext cx="8363272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WHY? </a:t>
            </a:r>
          </a:p>
          <a:p>
            <a:r>
              <a:rPr lang="en-GB" sz="2400" dirty="0">
                <a:solidFill>
                  <a:prstClr val="black"/>
                </a:solidFill>
              </a:rPr>
              <a:t>Useful </a:t>
            </a:r>
            <a:r>
              <a:rPr lang="en-GB" sz="2400" u="sng" dirty="0">
                <a:solidFill>
                  <a:prstClr val="black"/>
                </a:solidFill>
              </a:rPr>
              <a:t>in cases of clinical uncertainty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</a:p>
          <a:p>
            <a:r>
              <a:rPr lang="en-GB" sz="2400" dirty="0">
                <a:solidFill>
                  <a:prstClr val="black"/>
                </a:solidFill>
              </a:rPr>
              <a:t>NICE Guidelines (CG191</a:t>
            </a:r>
            <a:r>
              <a:rPr lang="en-GB" sz="2400" dirty="0" smtClean="0">
                <a:solidFill>
                  <a:prstClr val="black"/>
                </a:solidFill>
              </a:rPr>
              <a:t>) recommend to use it to </a:t>
            </a:r>
            <a:r>
              <a:rPr lang="en-GB" sz="2400" dirty="0">
                <a:solidFill>
                  <a:prstClr val="black"/>
                </a:solidFill>
              </a:rPr>
              <a:t>differentiate </a:t>
            </a:r>
            <a:r>
              <a:rPr lang="en-GB" sz="2400" dirty="0" smtClean="0">
                <a:solidFill>
                  <a:prstClr val="black"/>
                </a:solidFill>
              </a:rPr>
              <a:t/>
            </a:r>
            <a:br>
              <a:rPr lang="en-GB" sz="2400" dirty="0" smtClean="0">
                <a:solidFill>
                  <a:prstClr val="black"/>
                </a:solidFill>
              </a:rPr>
            </a:br>
            <a:r>
              <a:rPr lang="en-GB" sz="2400" dirty="0" smtClean="0">
                <a:solidFill>
                  <a:prstClr val="black"/>
                </a:solidFill>
              </a:rPr>
              <a:t>a serious (pneumonia) </a:t>
            </a:r>
            <a:r>
              <a:rPr lang="en-GB" sz="2400" dirty="0">
                <a:solidFill>
                  <a:prstClr val="black"/>
                </a:solidFill>
              </a:rPr>
              <a:t>from self-limiting respiratory infection </a:t>
            </a:r>
            <a:endParaRPr lang="en-GB" sz="2400" dirty="0" smtClean="0">
              <a:solidFill>
                <a:prstClr val="black"/>
              </a:solidFill>
            </a:endParaRPr>
          </a:p>
          <a:p>
            <a:r>
              <a:rPr lang="en-GB" sz="2400" dirty="0">
                <a:solidFill>
                  <a:prstClr val="black"/>
                </a:solidFill>
              </a:rPr>
              <a:t>E</a:t>
            </a:r>
            <a:r>
              <a:rPr lang="en-GB" sz="2400" dirty="0" smtClean="0">
                <a:solidFill>
                  <a:prstClr val="black"/>
                </a:solidFill>
              </a:rPr>
              <a:t>vidence </a:t>
            </a:r>
            <a:r>
              <a:rPr lang="en-GB" sz="2400" dirty="0">
                <a:solidFill>
                  <a:prstClr val="black"/>
                </a:solidFill>
              </a:rPr>
              <a:t>shows it </a:t>
            </a:r>
            <a:r>
              <a:rPr lang="en-GB" sz="2400" dirty="0" smtClean="0">
                <a:solidFill>
                  <a:prstClr val="black"/>
                </a:solidFill>
              </a:rPr>
              <a:t>helps safely reduce </a:t>
            </a:r>
            <a:r>
              <a:rPr lang="en-GB" sz="2400" dirty="0">
                <a:solidFill>
                  <a:prstClr val="black"/>
                </a:solidFill>
              </a:rPr>
              <a:t>antibiotic </a:t>
            </a:r>
            <a:r>
              <a:rPr lang="en-GB" sz="2400" dirty="0" smtClean="0">
                <a:solidFill>
                  <a:prstClr val="black"/>
                </a:solidFill>
              </a:rPr>
              <a:t>prescribing </a:t>
            </a:r>
          </a:p>
          <a:p>
            <a:r>
              <a:rPr lang="en-GB" sz="2400" dirty="0">
                <a:solidFill>
                  <a:prstClr val="black"/>
                </a:solidFill>
              </a:rPr>
              <a:t>R</a:t>
            </a:r>
            <a:r>
              <a:rPr lang="en-GB" sz="2400" dirty="0" smtClean="0">
                <a:solidFill>
                  <a:prstClr val="black"/>
                </a:solidFill>
              </a:rPr>
              <a:t>elatively quickly </a:t>
            </a:r>
            <a:r>
              <a:rPr lang="en-GB" sz="2400" dirty="0">
                <a:solidFill>
                  <a:prstClr val="black"/>
                </a:solidFill>
              </a:rPr>
              <a:t>&amp; </a:t>
            </a:r>
            <a:r>
              <a:rPr lang="en-GB" sz="2400" dirty="0" smtClean="0">
                <a:solidFill>
                  <a:prstClr val="black"/>
                </a:solidFill>
              </a:rPr>
              <a:t>easily provides additional diagnostic information</a:t>
            </a:r>
          </a:p>
          <a:p>
            <a:r>
              <a:rPr lang="en-GB" sz="2400" dirty="0" smtClean="0">
                <a:solidFill>
                  <a:prstClr val="black"/>
                </a:solidFill>
              </a:rPr>
              <a:t>Provides feedback on your clinical judgement (helps benchmark </a:t>
            </a:r>
            <a:r>
              <a:rPr lang="en-GB" sz="2400" dirty="0">
                <a:solidFill>
                  <a:prstClr val="black"/>
                </a:solidFill>
              </a:rPr>
              <a:t>your ‘gut feeling</a:t>
            </a:r>
            <a:r>
              <a:rPr lang="en-GB" sz="2400" dirty="0" smtClean="0">
                <a:solidFill>
                  <a:prstClr val="black"/>
                </a:solidFill>
              </a:rPr>
              <a:t>’)</a:t>
            </a:r>
            <a:endParaRPr lang="en-GB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145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/>
              <a:t>POC CRP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111"/>
            <a:ext cx="8363272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HOW? </a:t>
            </a:r>
            <a:r>
              <a:rPr lang="en-GB" sz="2400" dirty="0" smtClean="0"/>
              <a:t>Two types of tests give more flexibility: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826133"/>
              </p:ext>
            </p:extLst>
          </p:nvPr>
        </p:nvGraphicFramePr>
        <p:xfrm>
          <a:off x="251519" y="1481442"/>
          <a:ext cx="8568953" cy="4126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1268237036"/>
                    </a:ext>
                  </a:extLst>
                </a:gridCol>
                <a:gridCol w="3690320">
                  <a:extLst>
                    <a:ext uri="{9D8B030D-6E8A-4147-A177-3AD203B41FA5}">
                      <a16:colId xmlns:a16="http://schemas.microsoft.com/office/drawing/2014/main" val="943988698"/>
                    </a:ext>
                  </a:extLst>
                </a:gridCol>
                <a:gridCol w="3438473">
                  <a:extLst>
                    <a:ext uri="{9D8B030D-6E8A-4147-A177-3AD203B41FA5}">
                      <a16:colId xmlns:a16="http://schemas.microsoft.com/office/drawing/2014/main" val="3815139013"/>
                    </a:ext>
                  </a:extLst>
                </a:gridCol>
              </a:tblGrid>
              <a:tr h="43345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Afinion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SureScreen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27178765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r>
                        <a:rPr lang="en-GB" dirty="0"/>
                        <a:t>CRP reading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Numeric result </a:t>
                      </a:r>
                      <a:br>
                        <a:rPr lang="en-GB" dirty="0"/>
                      </a:br>
                      <a:r>
                        <a:rPr lang="en-GB" dirty="0"/>
                        <a:t>in the range: </a:t>
                      </a:r>
                      <a:br>
                        <a:rPr lang="en-GB" dirty="0"/>
                      </a:br>
                      <a:r>
                        <a:rPr lang="en-GB" dirty="0"/>
                        <a:t>5  to over </a:t>
                      </a:r>
                      <a:r>
                        <a:rPr lang="en-GB" dirty="0" smtClean="0"/>
                        <a:t>200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Result as a line </a:t>
                      </a:r>
                      <a:br>
                        <a:rPr lang="en-GB" dirty="0"/>
                      </a:br>
                      <a:r>
                        <a:rPr lang="en-GB" dirty="0"/>
                        <a:t>for CRP levels over: </a:t>
                      </a:r>
                      <a:br>
                        <a:rPr lang="en-GB" dirty="0"/>
                      </a:br>
                      <a:r>
                        <a:rPr lang="en-GB" dirty="0"/>
                        <a:t>10, 40 or 80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11014026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r>
                        <a:rPr lang="en-GB" dirty="0"/>
                        <a:t>Time for the result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3-4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min</a:t>
                      </a:r>
                      <a:r>
                        <a:rPr lang="en-GB" baseline="0" dirty="0"/>
                        <a:t> (do not interpret the result after 8 minutes)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76707717"/>
                  </a:ext>
                </a:extLst>
              </a:tr>
              <a:tr h="2030690">
                <a:tc>
                  <a:txBody>
                    <a:bodyPr/>
                    <a:lstStyle/>
                    <a:p>
                      <a:r>
                        <a:rPr lang="en-GB" dirty="0"/>
                        <a:t>Practicalities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Cartridges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smtClean="0"/>
                        <a:t>need to be </a:t>
                      </a:r>
                      <a:r>
                        <a:rPr lang="en-GB" baseline="0" dirty="0"/>
                        <a:t>r</a:t>
                      </a:r>
                      <a:r>
                        <a:rPr lang="en-GB" dirty="0"/>
                        <a:t>emoved from the fridge at least 15 min before </a:t>
                      </a:r>
                      <a:r>
                        <a:rPr lang="en-GB" dirty="0" smtClean="0"/>
                        <a:t>use</a:t>
                      </a:r>
                      <a:r>
                        <a:rPr lang="en-GB" baseline="0" dirty="0" smtClean="0"/>
                        <a:t> or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/>
                        <a:t>can be </a:t>
                      </a:r>
                      <a:r>
                        <a:rPr lang="en-GB" b="0" dirty="0"/>
                        <a:t>stored at room </a:t>
                      </a:r>
                      <a:r>
                        <a:rPr lang="en-GB" b="0" dirty="0" smtClean="0"/>
                        <a:t>temp </a:t>
                      </a:r>
                      <a:r>
                        <a:rPr lang="en-GB" b="0" dirty="0"/>
                        <a:t>for 4 weeks.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They need to be used within 10 min after</a:t>
                      </a:r>
                      <a:r>
                        <a:rPr lang="en-GB" b="0" baseline="0" dirty="0"/>
                        <a:t> opening the foil pouch.</a:t>
                      </a:r>
                      <a:endParaRPr lang="en-GB" b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Tests can be stored at room </a:t>
                      </a:r>
                      <a:r>
                        <a:rPr lang="en-GB" dirty="0" smtClean="0"/>
                        <a:t>temp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="0" baseline="0" dirty="0" smtClean="0"/>
                        <a:t>until </a:t>
                      </a:r>
                      <a:r>
                        <a:rPr lang="en-GB" b="0" baseline="0" dirty="0"/>
                        <a:t>expiration date printed on the pouch.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baseline="0" dirty="0"/>
                        <a:t>The test must remain in the sealed pouch until use. </a:t>
                      </a:r>
                      <a:r>
                        <a:rPr lang="en-GB" b="0" dirty="0"/>
                        <a:t> </a:t>
                      </a:r>
                      <a:endParaRPr lang="en-GB" b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 smtClean="0"/>
                        <a:t>Tests are portable.</a:t>
                      </a:r>
                      <a:endParaRPr lang="en-GB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9600332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1499565"/>
            <a:ext cx="1332217" cy="13322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4473" y="1480926"/>
            <a:ext cx="1350340" cy="135034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15616" y="6295776"/>
            <a:ext cx="6912768" cy="3539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sz="1700" dirty="0" smtClean="0">
                <a:solidFill>
                  <a:srgbClr val="C00000"/>
                </a:solidFill>
              </a:rPr>
              <a:t>For instructions on how to </a:t>
            </a:r>
            <a:r>
              <a:rPr lang="en-GB" sz="1700" dirty="0">
                <a:solidFill>
                  <a:srgbClr val="C00000"/>
                </a:solidFill>
              </a:rPr>
              <a:t>use </a:t>
            </a:r>
            <a:r>
              <a:rPr lang="en-GB" sz="1700" dirty="0" smtClean="0">
                <a:solidFill>
                  <a:srgbClr val="C00000"/>
                </a:solidFill>
              </a:rPr>
              <a:t>each </a:t>
            </a:r>
            <a:r>
              <a:rPr lang="en-GB" sz="1700" dirty="0">
                <a:solidFill>
                  <a:srgbClr val="C00000"/>
                </a:solidFill>
              </a:rPr>
              <a:t>test </a:t>
            </a:r>
            <a:r>
              <a:rPr lang="en-GB" sz="1700" dirty="0" smtClean="0">
                <a:solidFill>
                  <a:srgbClr val="C00000"/>
                </a:solidFill>
              </a:rPr>
              <a:t>see </a:t>
            </a:r>
            <a:r>
              <a:rPr lang="en-GB" sz="1700" dirty="0">
                <a:solidFill>
                  <a:srgbClr val="C00000"/>
                </a:solidFill>
                <a:hlinkClick r:id="rId5"/>
              </a:rPr>
              <a:t>Antibiotic </a:t>
            </a:r>
            <a:r>
              <a:rPr lang="en-GB" sz="1700" dirty="0" smtClean="0">
                <a:solidFill>
                  <a:srgbClr val="C00000"/>
                </a:solidFill>
                <a:hlinkClick r:id="rId5"/>
              </a:rPr>
              <a:t>Optimisation</a:t>
            </a:r>
            <a:r>
              <a:rPr lang="en-GB" sz="1700" dirty="0" smtClean="0">
                <a:solidFill>
                  <a:srgbClr val="C00000"/>
                </a:solidFill>
              </a:rPr>
              <a:t> website</a:t>
            </a:r>
            <a:endParaRPr lang="en-GB" sz="17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45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/>
              <a:t>POC CRP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231" y="869973"/>
            <a:ext cx="8363272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Interpreting the results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793" y="1507773"/>
            <a:ext cx="4675591" cy="19522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6339" y="3482721"/>
            <a:ext cx="6435600" cy="2783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27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Training task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363272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Review the results of </a:t>
            </a:r>
            <a:r>
              <a:rPr lang="en-GB" dirty="0" smtClean="0"/>
              <a:t>the training </a:t>
            </a:r>
            <a:r>
              <a:rPr lang="en-GB" dirty="0"/>
              <a:t>task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30509"/>
              </p:ext>
            </p:extLst>
          </p:nvPr>
        </p:nvGraphicFramePr>
        <p:xfrm>
          <a:off x="444736" y="1522195"/>
          <a:ext cx="859176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7646">
                  <a:extLst>
                    <a:ext uri="{9D8B030D-6E8A-4147-A177-3AD203B41FA5}">
                      <a16:colId xmlns:a16="http://schemas.microsoft.com/office/drawing/2014/main" val="943988698"/>
                    </a:ext>
                  </a:extLst>
                </a:gridCol>
                <a:gridCol w="4144114">
                  <a:extLst>
                    <a:ext uri="{9D8B030D-6E8A-4147-A177-3AD203B41FA5}">
                      <a16:colId xmlns:a16="http://schemas.microsoft.com/office/drawing/2014/main" val="3815139013"/>
                    </a:ext>
                  </a:extLst>
                </a:gridCol>
              </a:tblGrid>
              <a:tr h="679919">
                <a:tc>
                  <a:txBody>
                    <a:bodyPr/>
                    <a:lstStyle/>
                    <a:p>
                      <a:r>
                        <a:rPr lang="en-GB" sz="2400" dirty="0"/>
                        <a:t>Afinion 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err="1"/>
                        <a:t>SureScreen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178765"/>
                  </a:ext>
                </a:extLst>
              </a:tr>
              <a:tr h="679919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2400" dirty="0"/>
                        <a:t>Each</a:t>
                      </a:r>
                      <a:r>
                        <a:rPr lang="en-GB" sz="2400" baseline="0" dirty="0"/>
                        <a:t> prescriber </a:t>
                      </a:r>
                      <a:r>
                        <a:rPr lang="en-GB" sz="2400" baseline="0" dirty="0" smtClean="0"/>
                        <a:t>to c</a:t>
                      </a:r>
                      <a:r>
                        <a:rPr lang="en-GB" sz="2400" dirty="0" smtClean="0"/>
                        <a:t>arry </a:t>
                      </a:r>
                      <a:r>
                        <a:rPr lang="en-GB" sz="2400" dirty="0"/>
                        <a:t>out a CRP test on </a:t>
                      </a:r>
                      <a:r>
                        <a:rPr lang="en-GB" sz="2400" b="1" dirty="0"/>
                        <a:t>5 patients</a:t>
                      </a:r>
                      <a:r>
                        <a:rPr lang="en-GB" sz="2400" dirty="0"/>
                        <a:t> presenting </a:t>
                      </a:r>
                      <a:r>
                        <a:rPr lang="en-GB" sz="2400" b="1" dirty="0"/>
                        <a:t>with acute cough </a:t>
                      </a:r>
                      <a:r>
                        <a:rPr lang="en-GB" sz="2400" dirty="0"/>
                        <a:t>using the </a:t>
                      </a:r>
                      <a:r>
                        <a:rPr lang="en-GB" sz="2400" b="1" dirty="0"/>
                        <a:t>Afinion analyser</a:t>
                      </a:r>
                      <a:r>
                        <a:rPr lang="en-GB" sz="2400" dirty="0"/>
                        <a:t>. 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2400" dirty="0"/>
                        <a:t>Record the CRP results on the </a:t>
                      </a:r>
                      <a:r>
                        <a:rPr lang="en-GB" sz="2400" u="none" dirty="0">
                          <a:solidFill>
                            <a:schemeClr val="tx1"/>
                          </a:solidFill>
                          <a:hlinkClick r:id="rId3"/>
                        </a:rPr>
                        <a:t>summary </a:t>
                      </a:r>
                      <a:r>
                        <a:rPr lang="en-GB" sz="2400" u="none" dirty="0" smtClean="0">
                          <a:solidFill>
                            <a:schemeClr val="tx1"/>
                          </a:solidFill>
                          <a:hlinkClick r:id="rId3"/>
                        </a:rPr>
                        <a:t>sheet</a:t>
                      </a:r>
                      <a:endParaRPr lang="en-GB" sz="24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GB" sz="2400" baseline="0" dirty="0"/>
                        <a:t>Each prescriber to c</a:t>
                      </a:r>
                      <a:r>
                        <a:rPr lang="en-GB" sz="2400" dirty="0"/>
                        <a:t>arry out a CRP test on </a:t>
                      </a:r>
                      <a:r>
                        <a:rPr lang="en-GB" sz="2400" b="1" dirty="0"/>
                        <a:t>5 patients</a:t>
                      </a:r>
                      <a:r>
                        <a:rPr lang="en-GB" sz="2400" dirty="0"/>
                        <a:t> presenting </a:t>
                      </a:r>
                      <a:r>
                        <a:rPr lang="en-GB" sz="2400" b="1" dirty="0"/>
                        <a:t>with acute cough</a:t>
                      </a:r>
                      <a:r>
                        <a:rPr lang="en-GB" sz="2400" dirty="0"/>
                        <a:t> using the </a:t>
                      </a:r>
                      <a:r>
                        <a:rPr lang="en-GB" sz="2400" b="1" dirty="0" err="1"/>
                        <a:t>SureScreen</a:t>
                      </a:r>
                      <a:r>
                        <a:rPr lang="en-GB" sz="2400" b="1" dirty="0"/>
                        <a:t> CRP test</a:t>
                      </a:r>
                      <a:r>
                        <a:rPr lang="en-GB" sz="2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252123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9220" y="1522195"/>
            <a:ext cx="800884" cy="8008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5498" y="1522195"/>
            <a:ext cx="800884" cy="80088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9552" y="4783625"/>
            <a:ext cx="4587296" cy="126453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436096" y="4941168"/>
            <a:ext cx="3250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GB" dirty="0" smtClean="0"/>
              <a:t>What were the CRP values?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How helpful were the CRP tests in deciding whether antibiotics were needed?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451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55" y="1557214"/>
            <a:ext cx="8784976" cy="778098"/>
          </a:xfrm>
        </p:spPr>
        <p:txBody>
          <a:bodyPr>
            <a:noAutofit/>
          </a:bodyPr>
          <a:lstStyle/>
          <a:p>
            <a:pPr lvl="0" algn="l">
              <a:spcBef>
                <a:spcPts val="0"/>
              </a:spcBef>
            </a:pPr>
            <a:r>
              <a:rPr lang="en-GB" sz="4000" b="1" dirty="0" smtClean="0">
                <a:solidFill>
                  <a:prstClr val="black"/>
                </a:solidFill>
                <a:ea typeface="+mn-ea"/>
                <a:cs typeface="+mn-cs"/>
              </a:rPr>
              <a:t>Review</a:t>
            </a:r>
            <a:endParaRPr lang="en-GB" sz="4000" b="1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171" y="2435201"/>
            <a:ext cx="8640960" cy="351407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 smtClean="0"/>
              <a:t>In </a:t>
            </a:r>
            <a:r>
              <a:rPr lang="en-GB" sz="1800" dirty="0"/>
              <a:t>which scenarios </a:t>
            </a:r>
            <a:r>
              <a:rPr lang="en-GB" sz="1800" dirty="0" smtClean="0"/>
              <a:t>have you used </a:t>
            </a:r>
            <a:r>
              <a:rPr lang="en-GB" sz="1800" dirty="0"/>
              <a:t>POC CRP </a:t>
            </a:r>
            <a:r>
              <a:rPr lang="en-GB" sz="1800" dirty="0" smtClean="0"/>
              <a:t>tests?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 smtClean="0"/>
              <a:t>How have you used the Afinion / </a:t>
            </a:r>
            <a:r>
              <a:rPr lang="en-GB" sz="1800" dirty="0" err="1" smtClean="0"/>
              <a:t>SureScreen</a:t>
            </a:r>
            <a:r>
              <a:rPr lang="en-GB" sz="1800" dirty="0" smtClean="0"/>
              <a:t> CRP tests in the practice?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800" dirty="0" smtClean="0"/>
              <a:t>Does anything need to change? E.g. how or when you use POC CRP tests?</a:t>
            </a:r>
            <a:endParaRPr lang="en-GB" sz="18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GB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4573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DB2FD95-B95B-4A2D-9286-352D3071E8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213" y="6097168"/>
            <a:ext cx="1550947" cy="7110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C39B179-567E-4A1B-B203-61B993E6004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867" y="6245232"/>
            <a:ext cx="1956932" cy="535280"/>
          </a:xfrm>
          <a:prstGeom prst="rect">
            <a:avLst/>
          </a:prstGeom>
        </p:spPr>
      </p:pic>
      <p:pic>
        <p:nvPicPr>
          <p:cNvPr id="7" name="Picture 2" descr="Nuffield Department of Medicine logo">
            <a:extLst>
              <a:ext uri="{FF2B5EF4-FFF2-40B4-BE49-F238E27FC236}">
                <a16:creationId xmlns:a16="http://schemas.microsoft.com/office/drawing/2014/main" id="{B3A312BD-C4E0-4DAB-BCA2-F3E35775F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506" y="6114720"/>
            <a:ext cx="1918086" cy="67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10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5528</TotalTime>
  <Words>383</Words>
  <Application>Microsoft Office PowerPoint</Application>
  <PresentationFormat>On-screen Show (4:3)</PresentationFormat>
  <Paragraphs>71</Paragraphs>
  <Slides>8</Slides>
  <Notes>8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Guidance for Practice Meeting on Discussing Antibiotics</vt:lpstr>
      <vt:lpstr>  Using point-of-care C-reactive protein (POC CRP) testing   Antibiotic Optimisation online resources (https://antibioticoptimisation.web.ox.ac.uk/) </vt:lpstr>
      <vt:lpstr>CRP levels</vt:lpstr>
      <vt:lpstr>POC CRP TESTING</vt:lpstr>
      <vt:lpstr>POC CRP TESTING</vt:lpstr>
      <vt:lpstr>POC CRP TESTING</vt:lpstr>
      <vt:lpstr>Training task</vt:lpstr>
      <vt:lpstr>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Monsey Chan</dc:creator>
  <cp:lastModifiedBy>Aleksandra Borek</cp:lastModifiedBy>
  <cp:revision>190</cp:revision>
  <cp:lastPrinted>2019-07-16T12:20:22Z</cp:lastPrinted>
  <dcterms:created xsi:type="dcterms:W3CDTF">2019-04-15T10:47:34Z</dcterms:created>
  <dcterms:modified xsi:type="dcterms:W3CDTF">2019-10-25T14:07:34Z</dcterms:modified>
</cp:coreProperties>
</file>