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7" r:id="rId2"/>
    <p:sldId id="336" r:id="rId3"/>
    <p:sldId id="293" r:id="rId4"/>
    <p:sldId id="311" r:id="rId5"/>
    <p:sldId id="319" r:id="rId6"/>
    <p:sldId id="313" r:id="rId7"/>
    <p:sldId id="320" r:id="rId8"/>
    <p:sldId id="338" r:id="rId9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Campbell, Anne" initials="CA" lastIdx="150" clrIdx="0">
    <p:extLst/>
  </p:cmAuthor>
  <p:cmAuthor id="4" name="aborek" initials="AB" lastIdx="1" clrIdx="1">
    <p:extLst>
      <p:ext uri="{19B8F6BF-5375-455C-9EA6-DF929625EA0E}">
        <p15:presenceInfo xmlns:p15="http://schemas.microsoft.com/office/powerpoint/2012/main" userId="aborek" providerId="None"/>
      </p:ext>
    </p:extLst>
  </p:cmAuthor>
  <p:cmAuthor id="5" name="Sarah Tonkin-Crine" initials="ST" lastIdx="1" clrIdx="2">
    <p:extLst>
      <p:ext uri="{19B8F6BF-5375-455C-9EA6-DF929625EA0E}">
        <p15:presenceInfo xmlns:p15="http://schemas.microsoft.com/office/powerpoint/2012/main" userId="S-1-5-21-1417474546-115231183-10005372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2336" autoAdjust="0"/>
  </p:normalViewPr>
  <p:slideViewPr>
    <p:cSldViewPr>
      <p:cViewPr varScale="1">
        <p:scale>
          <a:sx n="103" d="100"/>
          <a:sy n="103" d="100"/>
        </p:scale>
        <p:origin x="16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A257B-93A0-43C6-A779-DB8EFDE7C9F6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5A9BC-BF81-4B6A-8CFF-BF11C2324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5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84378-FD77-4BBE-96AE-68DD6A460EA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F8311-D065-4984-95A1-B53211C3B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0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03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803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512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60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36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084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52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1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4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2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5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4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7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4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1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4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5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ntibioticoptimisation.web.ox.ac.uk/using-delayed-prescrib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s://antibioticoptimisation.web.ox.ac.uk/using-delayed-prescrib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64" y="99805"/>
            <a:ext cx="8229600" cy="736907"/>
          </a:xfrm>
        </p:spPr>
        <p:txBody>
          <a:bodyPr>
            <a:normAutofit/>
          </a:bodyPr>
          <a:lstStyle/>
          <a:p>
            <a:pPr algn="l"/>
            <a:r>
              <a:rPr lang="en-GB" sz="2600" b="1" dirty="0"/>
              <a:t>Guidance for Practice Meeting on Discussing Antibiotics</a:t>
            </a:r>
            <a:endParaRPr lang="en-GB" sz="2600" b="1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7776864" cy="58326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800" dirty="0"/>
              <a:t>The aim of this slide deck is to help Antibiotic Champions (or whomever leads antimicrobial stewardship at your practice) facilitate a practice meeting to review ‘</a:t>
            </a:r>
            <a:r>
              <a:rPr lang="en-GB" sz="1800" b="1" dirty="0">
                <a:solidFill>
                  <a:srgbClr val="FF0000"/>
                </a:solidFill>
              </a:rPr>
              <a:t>finding the right words to discuss antibiotics’</a:t>
            </a:r>
            <a:r>
              <a:rPr lang="en-GB" sz="1800" dirty="0"/>
              <a:t> with patients.</a:t>
            </a:r>
          </a:p>
          <a:p>
            <a:pPr>
              <a:spcBef>
                <a:spcPts val="600"/>
              </a:spcBef>
            </a:pPr>
            <a:endParaRPr lang="en-GB" sz="1800" dirty="0"/>
          </a:p>
          <a:p>
            <a:r>
              <a:rPr lang="en-GB" sz="1800" dirty="0"/>
              <a:t>The slides contain a summary of information about this strategy: </a:t>
            </a:r>
          </a:p>
          <a:p>
            <a:pPr lvl="1"/>
            <a:r>
              <a:rPr lang="en-GB" sz="1800" dirty="0"/>
              <a:t>Why and how to use this approach to discussing antibiotics</a:t>
            </a:r>
          </a:p>
          <a:p>
            <a:pPr lvl="1"/>
            <a:r>
              <a:rPr lang="en-GB" sz="1800" dirty="0"/>
              <a:t>Why and how to use leaflets in consultations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Suggestions for use: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this slide deck 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</a:t>
            </a:r>
            <a:r>
              <a:rPr lang="en-GB" sz="1800" dirty="0">
                <a:hlinkClick r:id="rId3"/>
              </a:rPr>
              <a:t>https://antibioticoptimisation.web.ox.ac.uk/</a:t>
            </a:r>
            <a:endParaRPr lang="en-GB" sz="1800" dirty="0"/>
          </a:p>
          <a:p>
            <a:pPr lvl="1">
              <a:buFontTx/>
              <a:buChar char="-"/>
            </a:pPr>
            <a:r>
              <a:rPr lang="en-GB" sz="1800" dirty="0"/>
              <a:t>Email the slides to all practice staff after the meeting &amp; discuss them with those who couldn’t attend</a:t>
            </a:r>
          </a:p>
          <a:p>
            <a:pPr marL="457200" lvl="1" indent="0">
              <a:buNone/>
            </a:pPr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3238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16" y="2325652"/>
            <a:ext cx="8760279" cy="3607887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800" cap="none" dirty="0">
                <a:solidFill>
                  <a:srgbClr val="C00000"/>
                </a:solidFill>
                <a:ea typeface="+mn-ea"/>
                <a:cs typeface="+mn-cs"/>
              </a:rPr>
              <a:t>Tips on finding the right words to discuss antibiotics </a:t>
            </a:r>
            <a:br>
              <a:rPr lang="en-GB" sz="2800" cap="none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en-GB" sz="2800" cap="none" dirty="0">
                <a:solidFill>
                  <a:srgbClr val="C00000"/>
                </a:solidFill>
                <a:ea typeface="+mn-ea"/>
                <a:cs typeface="+mn-cs"/>
              </a:rPr>
              <a:t>and using patient leaflets interactively</a:t>
            </a:r>
            <a: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200" b="0" cap="none" dirty="0">
                <a:solidFill>
                  <a:prstClr val="black"/>
                </a:solidFill>
                <a:hlinkClick r:id="rId3"/>
              </a:rPr>
              <a:t>Antibiotic Optimisation </a:t>
            </a:r>
            <a:r>
              <a:rPr lang="en-GB" sz="2200" b="0" cap="none" dirty="0">
                <a:solidFill>
                  <a:prstClr val="black"/>
                </a:solidFill>
              </a:rPr>
              <a:t>online resources </a:t>
            </a:r>
            <a:r>
              <a:rPr lang="en-GB" sz="1400" b="0" cap="none" dirty="0">
                <a:solidFill>
                  <a:prstClr val="black"/>
                </a:solidFill>
              </a:rPr>
              <a:t>(</a:t>
            </a:r>
            <a:r>
              <a:rPr lang="en-GB" sz="1400" b="0" dirty="0">
                <a:hlinkClick r:id="rId3"/>
              </a:rPr>
              <a:t>https://antibioticoptimisation.web.ox.ac.uk/</a:t>
            </a:r>
            <a:r>
              <a:rPr lang="en-GB" sz="1400" b="0" dirty="0"/>
              <a:t>)</a:t>
            </a:r>
            <a:r>
              <a:rPr lang="en-GB" sz="22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200" b="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05" y="1529805"/>
            <a:ext cx="7772400" cy="780107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Practice meeting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94" y="6048673"/>
            <a:ext cx="1550947" cy="7110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111" y="6165303"/>
            <a:ext cx="1707921" cy="590787"/>
          </a:xfrm>
          <a:prstGeom prst="rect">
            <a:avLst/>
          </a:prstGeom>
        </p:spPr>
      </p:pic>
      <p:pic>
        <p:nvPicPr>
          <p:cNvPr id="14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802" y="6064721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00392" y="638132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V1 Oct 2019</a:t>
            </a:r>
          </a:p>
        </p:txBody>
      </p:sp>
    </p:spTree>
    <p:extLst>
      <p:ext uri="{BB962C8B-B14F-4D97-AF65-F5344CB8AC3E}">
        <p14:creationId xmlns:p14="http://schemas.microsoft.com/office/powerpoint/2010/main" val="335774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Finding the right words to discuss antibiotics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075240" cy="4866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WHY?</a:t>
            </a:r>
          </a:p>
          <a:p>
            <a:r>
              <a:rPr lang="en-GB" sz="2600" dirty="0"/>
              <a:t>Evidence shows that effective communication skills:</a:t>
            </a:r>
          </a:p>
          <a:p>
            <a:pPr lvl="1">
              <a:buFontTx/>
              <a:buChar char="-"/>
            </a:pPr>
            <a:r>
              <a:rPr lang="en-GB" sz="2600" dirty="0"/>
              <a:t>Increase patient satisfaction &amp; understanding of prescribing decisions</a:t>
            </a:r>
          </a:p>
          <a:p>
            <a:pPr lvl="1">
              <a:buFontTx/>
              <a:buChar char="-"/>
            </a:pPr>
            <a:r>
              <a:rPr lang="en-GB" sz="2600" dirty="0"/>
              <a:t>Reduce consultations </a:t>
            </a:r>
          </a:p>
          <a:p>
            <a:pPr lvl="1">
              <a:buFontTx/>
              <a:buChar char="-"/>
            </a:pPr>
            <a:r>
              <a:rPr lang="en-GB" sz="2600" dirty="0"/>
              <a:t>Reduce antibiotic prescribing </a:t>
            </a:r>
          </a:p>
          <a:p>
            <a:r>
              <a:rPr lang="en-GB" sz="2600" dirty="0"/>
              <a:t>They are particularly helpful </a:t>
            </a:r>
            <a:r>
              <a:rPr lang="en-GB" sz="2600" dirty="0">
                <a:solidFill>
                  <a:srgbClr val="C00000"/>
                </a:solidFill>
              </a:rPr>
              <a:t>for patients expecting antibiotics</a:t>
            </a:r>
            <a:r>
              <a:rPr lang="en-GB" sz="2600" dirty="0"/>
              <a:t> (when antibiotics aren’t indicated)</a:t>
            </a:r>
          </a:p>
          <a:p>
            <a:r>
              <a:rPr lang="en-GB" sz="2600" dirty="0"/>
              <a:t>Are easy and quick (involve </a:t>
            </a:r>
            <a:r>
              <a:rPr lang="en-GB" sz="2600" dirty="0">
                <a:solidFill>
                  <a:srgbClr val="C00000"/>
                </a:solidFill>
              </a:rPr>
              <a:t>tweaking or adding short sentences</a:t>
            </a:r>
            <a:r>
              <a:rPr lang="en-GB" sz="2600" dirty="0"/>
              <a:t> to your usual patter)</a:t>
            </a:r>
          </a:p>
          <a:p>
            <a:r>
              <a:rPr lang="en-GB" sz="2600" dirty="0"/>
              <a:t>Can be used in all consultations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1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1"/>
            <a:ext cx="8229600" cy="835371"/>
          </a:xfrm>
        </p:spPr>
        <p:txBody>
          <a:bodyPr>
            <a:noAutofit/>
          </a:bodyPr>
          <a:lstStyle/>
          <a:p>
            <a:r>
              <a:rPr lang="en-GB" sz="3200" dirty="0"/>
              <a:t>Finding the right words to discuss antibiotics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1723" y="908720"/>
            <a:ext cx="8507288" cy="5381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HOW? </a:t>
            </a:r>
            <a:r>
              <a:rPr lang="en-GB" dirty="0"/>
              <a:t> </a:t>
            </a:r>
            <a:r>
              <a:rPr lang="en-GB" sz="2400" dirty="0"/>
              <a:t>Key elements of effective consultations (CHESTSSS)</a:t>
            </a: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630883-D7E3-4CF6-943C-15F8B9FAF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484784"/>
            <a:ext cx="7072022" cy="50226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8648" y="1488236"/>
            <a:ext cx="1640363" cy="107721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More examples are on </a:t>
            </a:r>
            <a:r>
              <a:rPr lang="en-GB" sz="1600" dirty="0">
                <a:hlinkClick r:id="rId4"/>
              </a:rPr>
              <a:t>Antibiotic Optimisation</a:t>
            </a:r>
            <a:r>
              <a:rPr lang="en-GB" sz="1600" dirty="0"/>
              <a:t> </a:t>
            </a:r>
            <a:r>
              <a:rPr lang="en-GB" sz="1600" dirty="0">
                <a:solidFill>
                  <a:srgbClr val="C00000"/>
                </a:solidFill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136550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093"/>
            <a:ext cx="8229600" cy="781619"/>
          </a:xfrm>
        </p:spPr>
        <p:txBody>
          <a:bodyPr>
            <a:noAutofit/>
          </a:bodyPr>
          <a:lstStyle/>
          <a:p>
            <a:r>
              <a:rPr lang="en-GB" sz="3200" dirty="0"/>
              <a:t>Finding the right words to discuss antibiotics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942204"/>
            <a:ext cx="3899994" cy="23042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Consider in particular: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sz="2400" b="1" dirty="0"/>
              <a:t>Be specific about illness TIMELINE / usual course </a:t>
            </a:r>
          </a:p>
          <a:p>
            <a:pPr>
              <a:buFontTx/>
              <a:buChar char="-"/>
            </a:pPr>
            <a:r>
              <a:rPr lang="en-GB" sz="2000" dirty="0"/>
              <a:t>Set realistic expectations of when patients are likely to feel better.</a:t>
            </a:r>
          </a:p>
          <a:p>
            <a:pPr>
              <a:buFontTx/>
              <a:buChar char="-"/>
            </a:pPr>
            <a:r>
              <a:rPr lang="en-GB" sz="2000" i="1" dirty="0"/>
              <a:t>‘Treating your infections – RTI’ </a:t>
            </a:r>
            <a:r>
              <a:rPr lang="en-GB" sz="2000" dirty="0"/>
              <a:t>leaflet provides these durations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0" y="4149080"/>
            <a:ext cx="9144000" cy="2461743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en-GB" sz="2400" b="1" dirty="0"/>
              <a:t>Explain SHORTCOMINGS &amp; limited benefit of antibiotics</a:t>
            </a:r>
            <a:r>
              <a:rPr lang="en-GB" sz="2400" dirty="0"/>
              <a:t>, e.g.: </a:t>
            </a:r>
          </a:p>
          <a:p>
            <a:pPr lvl="1">
              <a:buFontTx/>
              <a:buChar char="-"/>
            </a:pPr>
            <a:r>
              <a:rPr lang="en-GB" sz="2000" i="1" dirty="0"/>
              <a:t>‘Cough usually lasts about 3 weeks and antibiotics may only reduce it by 1 day</a:t>
            </a:r>
            <a:r>
              <a:rPr lang="en-GB" sz="2000" dirty="0"/>
              <a:t>.’</a:t>
            </a:r>
          </a:p>
          <a:p>
            <a:pPr lvl="1">
              <a:buFontTx/>
              <a:buChar char="-"/>
            </a:pPr>
            <a:r>
              <a:rPr lang="en-GB" sz="2000" i="1" dirty="0"/>
              <a:t>‘Patients taking antibiotics are more likely to develop bacterial resistance to that antibiotic.’</a:t>
            </a:r>
          </a:p>
          <a:p>
            <a:pPr lvl="1">
              <a:buFontTx/>
              <a:buChar char="-"/>
            </a:pPr>
            <a:r>
              <a:rPr lang="en-GB" sz="2000" i="1" dirty="0"/>
              <a:t>‘Up to 1 in 10 people taking antibiotics experience side effects, e.g. diarrhoea, nausea, rash.’ </a:t>
            </a:r>
          </a:p>
          <a:p>
            <a:pPr marL="457200" lvl="1" indent="0">
              <a:buNone/>
            </a:pPr>
            <a:endParaRPr lang="en-GB" sz="2000" dirty="0"/>
          </a:p>
          <a:p>
            <a:pPr>
              <a:buFontTx/>
              <a:buChar char="-"/>
            </a:pPr>
            <a:r>
              <a:rPr lang="en-GB" sz="2400" b="1" dirty="0"/>
              <a:t>Advise on </a:t>
            </a:r>
            <a:r>
              <a:rPr lang="en-GB" sz="2400" b="1" u="sng" dirty="0"/>
              <a:t>specific</a:t>
            </a:r>
            <a:r>
              <a:rPr lang="en-GB" sz="2400" b="1" i="1" dirty="0"/>
              <a:t> </a:t>
            </a:r>
            <a:r>
              <a:rPr lang="en-GB" sz="2400" b="1" dirty="0"/>
              <a:t>things patients can do to SELF-CARE</a:t>
            </a:r>
            <a:r>
              <a:rPr lang="en-GB" sz="2400" dirty="0"/>
              <a:t>, e.g.:</a:t>
            </a:r>
          </a:p>
          <a:p>
            <a:pPr lvl="1">
              <a:buFontTx/>
              <a:buChar char="-"/>
            </a:pPr>
            <a:r>
              <a:rPr lang="en-GB" sz="2000" dirty="0"/>
              <a:t>Rather than giving general advice ‘rest and drink more water’, be more specific, e.g. ‘</a:t>
            </a:r>
            <a:r>
              <a:rPr lang="en-GB" sz="2000" i="1" dirty="0"/>
              <a:t>take regular paracetamol four times a day to ease the pain</a:t>
            </a:r>
            <a:r>
              <a:rPr lang="en-GB" sz="2000" dirty="0"/>
              <a:t>’.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292736"/>
              </p:ext>
            </p:extLst>
          </p:nvPr>
        </p:nvGraphicFramePr>
        <p:xfrm>
          <a:off x="4427984" y="1412776"/>
          <a:ext cx="4258816" cy="238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886">
                  <a:extLst>
                    <a:ext uri="{9D8B030D-6E8A-4147-A177-3AD203B41FA5}">
                      <a16:colId xmlns:a16="http://schemas.microsoft.com/office/drawing/2014/main" val="3657387305"/>
                    </a:ext>
                  </a:extLst>
                </a:gridCol>
                <a:gridCol w="1851930">
                  <a:extLst>
                    <a:ext uri="{9D8B030D-6E8A-4147-A177-3AD203B41FA5}">
                      <a16:colId xmlns:a16="http://schemas.microsoft.com/office/drawing/2014/main" val="3311044457"/>
                    </a:ext>
                  </a:extLst>
                </a:gridCol>
              </a:tblGrid>
              <a:tr h="558374">
                <a:tc>
                  <a:txBody>
                    <a:bodyPr/>
                    <a:lstStyle/>
                    <a:p>
                      <a:r>
                        <a:rPr lang="en-GB" sz="1800" dirty="0"/>
                        <a:t>Infection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Average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182580"/>
                  </a:ext>
                </a:extLst>
              </a:tr>
              <a:tr h="323044">
                <a:tc>
                  <a:txBody>
                    <a:bodyPr/>
                    <a:lstStyle/>
                    <a:p>
                      <a:r>
                        <a:rPr lang="en-GB" sz="1800" dirty="0"/>
                        <a:t>Sore throat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7-8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278751"/>
                  </a:ext>
                </a:extLst>
              </a:tr>
              <a:tr h="323044">
                <a:tc>
                  <a:txBody>
                    <a:bodyPr/>
                    <a:lstStyle/>
                    <a:p>
                      <a:r>
                        <a:rPr lang="en-GB" sz="1800" dirty="0"/>
                        <a:t>Middle ear infection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8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448204"/>
                  </a:ext>
                </a:extLst>
              </a:tr>
              <a:tr h="323044">
                <a:tc>
                  <a:txBody>
                    <a:bodyPr/>
                    <a:lstStyle/>
                    <a:p>
                      <a:r>
                        <a:rPr lang="en-GB" sz="1800" dirty="0"/>
                        <a:t>Common</a:t>
                      </a:r>
                      <a:r>
                        <a:rPr lang="en-GB" sz="1800" baseline="0" dirty="0"/>
                        <a:t> cold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14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50165"/>
                  </a:ext>
                </a:extLst>
              </a:tr>
              <a:tr h="323044">
                <a:tc>
                  <a:txBody>
                    <a:bodyPr/>
                    <a:lstStyle/>
                    <a:p>
                      <a:r>
                        <a:rPr lang="en-GB" sz="1800" dirty="0"/>
                        <a:t>Sinusitis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14-21</a:t>
                      </a:r>
                      <a:r>
                        <a:rPr lang="en-GB" sz="1800" baseline="0" dirty="0"/>
                        <a:t> days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78943"/>
                  </a:ext>
                </a:extLst>
              </a:tr>
              <a:tr h="323044">
                <a:tc>
                  <a:txBody>
                    <a:bodyPr/>
                    <a:lstStyle/>
                    <a:p>
                      <a:r>
                        <a:rPr lang="en-GB" sz="1800" dirty="0"/>
                        <a:t>Cough, bronchitis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21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387712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139173"/>
            <a:ext cx="1249450" cy="86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7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WHY?</a:t>
            </a:r>
          </a:p>
          <a:p>
            <a:pPr marL="0" indent="0">
              <a:buNone/>
            </a:pPr>
            <a:r>
              <a:rPr lang="en-GB" sz="2400" dirty="0"/>
              <a:t>Using a patient leaflet </a:t>
            </a:r>
            <a:r>
              <a:rPr lang="en-GB" sz="2400" b="1" u="sng" dirty="0">
                <a:solidFill>
                  <a:srgbClr val="C00000"/>
                </a:solidFill>
              </a:rPr>
              <a:t>interactively</a:t>
            </a:r>
            <a:r>
              <a:rPr lang="en-GB" sz="2400" dirty="0"/>
              <a:t> in consultations:</a:t>
            </a:r>
          </a:p>
          <a:p>
            <a:r>
              <a:rPr lang="en-GB" sz="2400" dirty="0"/>
              <a:t>Is the best way to support your verbal advice &amp; help patients remember it</a:t>
            </a:r>
          </a:p>
          <a:p>
            <a:r>
              <a:rPr lang="en-GB" sz="2400" dirty="0"/>
              <a:t>Addresses patient concerns</a:t>
            </a:r>
          </a:p>
          <a:p>
            <a:r>
              <a:rPr lang="en-GB" sz="2400" dirty="0"/>
              <a:t>Empowers patients to self-manage</a:t>
            </a:r>
          </a:p>
          <a:p>
            <a:r>
              <a:rPr lang="en-GB" sz="2400" dirty="0"/>
              <a:t>Improves patient recall</a:t>
            </a:r>
          </a:p>
          <a:p>
            <a:r>
              <a:rPr lang="en-GB" sz="2400" dirty="0"/>
              <a:t>Improves patient satisfaction</a:t>
            </a:r>
          </a:p>
          <a:p>
            <a:r>
              <a:rPr lang="en-GB" sz="2400" dirty="0"/>
              <a:t>Standardises advice given by different prescribers</a:t>
            </a:r>
          </a:p>
          <a:p>
            <a:endParaRPr lang="en-GB" sz="2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5780" y="260648"/>
            <a:ext cx="8229600" cy="781619"/>
          </a:xfrm>
        </p:spPr>
        <p:txBody>
          <a:bodyPr>
            <a:noAutofit/>
          </a:bodyPr>
          <a:lstStyle/>
          <a:p>
            <a:r>
              <a:rPr lang="en-GB" sz="3200" dirty="0"/>
              <a:t>Discussing a leaflet interactively</a:t>
            </a:r>
          </a:p>
        </p:txBody>
      </p:sp>
    </p:spTree>
    <p:extLst>
      <p:ext uri="{BB962C8B-B14F-4D97-AF65-F5344CB8AC3E}">
        <p14:creationId xmlns:p14="http://schemas.microsoft.com/office/powerpoint/2010/main" val="3513800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42267"/>
            <a:ext cx="8229600" cy="467915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HOW?</a:t>
            </a:r>
          </a:p>
          <a:p>
            <a:r>
              <a:rPr lang="en-GB" sz="2800" dirty="0"/>
              <a:t>Use patient leaflets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800" b="1" u="sng" dirty="0">
                <a:solidFill>
                  <a:srgbClr val="C00000"/>
                </a:solidFill>
              </a:rPr>
              <a:t>interactively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800" dirty="0"/>
              <a:t>- </a:t>
            </a:r>
            <a:r>
              <a:rPr lang="en-GB" sz="2400" dirty="0">
                <a:solidFill>
                  <a:srgbClr val="C00000"/>
                </a:solidFill>
              </a:rPr>
              <a:t>discuss</a:t>
            </a:r>
            <a:r>
              <a:rPr lang="en-GB" sz="2400" dirty="0"/>
              <a:t> &amp; </a:t>
            </a:r>
            <a:r>
              <a:rPr lang="en-GB" sz="2400" dirty="0">
                <a:solidFill>
                  <a:srgbClr val="C00000"/>
                </a:solidFill>
              </a:rPr>
              <a:t>personalise</a:t>
            </a:r>
            <a:r>
              <a:rPr lang="en-GB" sz="2400" dirty="0"/>
              <a:t> leaflet by drawing attention to the parts relevant to the patient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34" y="3604296"/>
            <a:ext cx="2016224" cy="13943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10" y="5044309"/>
            <a:ext cx="23648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Treating Your Infection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RTIs and UTIs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24 languages &amp; pictorial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5987" y="3363250"/>
            <a:ext cx="1168193" cy="16810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7959" y="5045325"/>
            <a:ext cx="23601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When Should I Worry?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Children with RTIs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A6 booklet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4189" y="3324746"/>
            <a:ext cx="1296144" cy="17200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04016" y="5045325"/>
            <a:ext cx="19439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Caring for Coughs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Adults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A6 booklet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7173" y="3288682"/>
            <a:ext cx="1184537" cy="17310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47985" y="5045325"/>
            <a:ext cx="22460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RTI </a:t>
            </a:r>
            <a:r>
              <a:rPr lang="en-GB" b="1" dirty="0" err="1"/>
              <a:t>Infosheets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Adults &amp;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Infection-specific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A4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5780" y="260648"/>
            <a:ext cx="8229600" cy="7816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Discussing a leaflet interactively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99584" y="6305685"/>
            <a:ext cx="4877589" cy="33855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Download leaflets from </a:t>
            </a:r>
            <a:r>
              <a:rPr lang="en-GB" sz="1600" dirty="0">
                <a:hlinkClick r:id="rId7"/>
              </a:rPr>
              <a:t>Antibiotic Optimisation</a:t>
            </a:r>
            <a:r>
              <a:rPr lang="en-GB" sz="1600" dirty="0"/>
              <a:t> </a:t>
            </a:r>
            <a:r>
              <a:rPr lang="en-GB" sz="1600" dirty="0">
                <a:solidFill>
                  <a:srgbClr val="C00000"/>
                </a:solidFill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19690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5" y="1557214"/>
            <a:ext cx="8784976" cy="778098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GB" sz="4000" b="1" dirty="0">
                <a:solidFill>
                  <a:prstClr val="black"/>
                </a:solidFill>
                <a:ea typeface="+mn-ea"/>
                <a:cs typeface="+mn-cs"/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71" y="2435201"/>
            <a:ext cx="8640960" cy="351407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examples from the “Top Tips” have you tried in your consultations? How did it go? How do patients respond?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Have you got examples of other helpful things to say as part of CHESTSSS?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How can you further improve how you discuss antibiotics with patients?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leaflets have you used? How helpful were they?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Have you used the leaflets interactively in consultations?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How have you given the leaflets? E.g. hard copies, text/email link to patients?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13" y="6097168"/>
            <a:ext cx="1550947" cy="7110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67" y="6245232"/>
            <a:ext cx="1956932" cy="535280"/>
          </a:xfrm>
          <a:prstGeom prst="rect">
            <a:avLst/>
          </a:prstGeom>
        </p:spPr>
      </p:pic>
      <p:pic>
        <p:nvPicPr>
          <p:cNvPr id="7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506" y="6114720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8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5533</TotalTime>
  <Words>587</Words>
  <Application>Microsoft Office PowerPoint</Application>
  <PresentationFormat>On-screen Show (4:3)</PresentationFormat>
  <Paragraphs>109</Paragraphs>
  <Slides>8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Guidance for Practice Meeting on Discussing Antibiotics</vt:lpstr>
      <vt:lpstr>  Tips on finding the right words to discuss antibiotics  and using patient leaflets interactively   Antibiotic Optimisation online resources (https://antibioticoptimisation.web.ox.ac.uk/) </vt:lpstr>
      <vt:lpstr>Finding the right words to discuss antibiotics</vt:lpstr>
      <vt:lpstr>Finding the right words to discuss antibiotics</vt:lpstr>
      <vt:lpstr>Finding the right words to discuss antibiotics</vt:lpstr>
      <vt:lpstr>Discussing a leaflet interactively</vt:lpstr>
      <vt:lpstr>PowerPoint Presentation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Monsey Chan</dc:creator>
  <cp:lastModifiedBy>Aleksandra Borek</cp:lastModifiedBy>
  <cp:revision>191</cp:revision>
  <cp:lastPrinted>2019-07-16T12:20:22Z</cp:lastPrinted>
  <dcterms:created xsi:type="dcterms:W3CDTF">2019-04-15T10:47:34Z</dcterms:created>
  <dcterms:modified xsi:type="dcterms:W3CDTF">2019-10-25T14:09:15Z</dcterms:modified>
</cp:coreProperties>
</file>